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94" r:id="rId4"/>
    <p:sldId id="332" r:id="rId5"/>
    <p:sldId id="306" r:id="rId6"/>
    <p:sldId id="258" r:id="rId7"/>
    <p:sldId id="263" r:id="rId8"/>
    <p:sldId id="261" r:id="rId9"/>
    <p:sldId id="277" r:id="rId10"/>
    <p:sldId id="307" r:id="rId11"/>
    <p:sldId id="308" r:id="rId12"/>
    <p:sldId id="309" r:id="rId13"/>
    <p:sldId id="310" r:id="rId14"/>
    <p:sldId id="311" r:id="rId15"/>
    <p:sldId id="303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297" r:id="rId37"/>
    <p:sldId id="302" r:id="rId38"/>
    <p:sldId id="266" r:id="rId39"/>
    <p:sldId id="299" r:id="rId40"/>
    <p:sldId id="301" r:id="rId41"/>
    <p:sldId id="300" r:id="rId42"/>
    <p:sldId id="296" r:id="rId43"/>
    <p:sldId id="298" r:id="rId44"/>
    <p:sldId id="291" r:id="rId45"/>
    <p:sldId id="257" r:id="rId46"/>
    <p:sldId id="275" r:id="rId47"/>
    <p:sldId id="260" r:id="rId48"/>
    <p:sldId id="268" r:id="rId49"/>
    <p:sldId id="269" r:id="rId50"/>
    <p:sldId id="270" r:id="rId51"/>
    <p:sldId id="285" r:id="rId52"/>
    <p:sldId id="279" r:id="rId53"/>
    <p:sldId id="290" r:id="rId54"/>
    <p:sldId id="292" r:id="rId55"/>
    <p:sldId id="286" r:id="rId56"/>
    <p:sldId id="280" r:id="rId57"/>
    <p:sldId id="267" r:id="rId58"/>
    <p:sldId id="287" r:id="rId59"/>
    <p:sldId id="281" r:id="rId60"/>
    <p:sldId id="288" r:id="rId61"/>
    <p:sldId id="333" r:id="rId62"/>
    <p:sldId id="278" r:id="rId63"/>
    <p:sldId id="271" r:id="rId64"/>
    <p:sldId id="272" r:id="rId65"/>
    <p:sldId id="289" r:id="rId66"/>
    <p:sldId id="274" r:id="rId67"/>
    <p:sldId id="282" r:id="rId68"/>
    <p:sldId id="273" r:id="rId69"/>
    <p:sldId id="276" r:id="rId70"/>
    <p:sldId id="283" r:id="rId71"/>
    <p:sldId id="284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22A97-F737-48B7-A0BD-D9FC92A39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ED08DC-9A0B-49A7-9CED-17C9ED7CE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404974-C6C2-4EBA-B041-09B4140C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E71D3-2E82-4C1E-9F78-2BC4EFCA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AA90E-EB86-473F-9B6E-DEEE8359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8F988-F22B-4481-9A62-25C00F5C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27553-9294-472D-8C94-3AC44BD2F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9C51B-33E0-45C3-8007-C741E676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35AA1-4923-437F-BC5F-B72B8AC1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E7E3B5-20DA-4D5B-B458-3D7D35D9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05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395E39-21BE-45CB-9AB6-D3428CA75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E940F1-213E-4549-BA14-700070985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56FA9-319A-4320-91E2-4F288D7C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9ECF01-06F7-470F-B3BE-296A8583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502956-5AD3-40B8-96BC-4AF067885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94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5087E-7F8E-4BBB-BDA5-DC20F900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3B9F3-031F-4212-9869-7188ACED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3EB0A9-9DB6-41F2-80F2-ED4E15E0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D0868-4089-493C-9EB2-EBD443EA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401BB-2FBD-4E60-AB8A-60F729FE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0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619FA-8D12-4BB3-B921-56A4DC31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79E57-9B02-42EB-8C7A-7E1E0E8B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3363D-1395-433E-A875-D3859657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BD91EA-1B0B-4652-B0B7-E6E69CE9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C03F7-B928-41E1-8310-0A61AC3C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9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D70A-7F0B-48C2-85B8-03209923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72E85-1F43-4B43-89F6-0936C56B6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4A84B9-AF47-489E-8B96-9A7C996D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533592-E9CB-4136-86CA-0B089568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26CD9-E2B1-47DC-BE79-DB2A5B0A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9234D1-DB15-4E25-8CEF-140D94E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33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BF463-7EC0-4BC9-AB83-3B5E058C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1ED123-737A-4C59-96C1-3DCBF9D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7D48A-4F59-41BE-A36C-D44A8706D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10321-60CB-4A12-89CE-15BC40206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811B489-E814-457A-93A5-18B543168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912E51-AEF0-4CBB-B0F0-BC45783B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D0F4B2-FC86-4B44-A816-4111D0E7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3FA704-5B86-4F66-A525-D50F8B41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0B0A6-143C-443D-A211-A0EEEA36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E6EC8E-7430-4B8D-8D8C-AD51227C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BC0D54-DF54-4F48-98EC-2B842D5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0CF5DF-1AAD-4FB8-BF29-F0E1942F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1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B692174-899E-406C-91B3-AD1DE20C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42C018-1AB8-472B-BE68-2F31AF1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F1829-0362-4CE6-8116-DA95488A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32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61400-F4B0-47F5-8EB1-509FE508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80FE0-0018-4638-94EB-2DA8FA81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C5B0AD-CB44-464D-8D90-AA65336B6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155C77-8644-4641-9EA7-A17CB429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D07AF4-1255-4F9F-B014-6D9F3F36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52007-9860-474F-A102-85B16BC3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6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E2840-0B9F-4261-B3A4-C3D3B3C9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D7C80C-3649-47A8-8D40-E5E0143F4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2CAA4D-BFCD-4F65-B46A-B2023E3E5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521ADA-75E6-4045-82CD-852E22A3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71861B-1BAC-4D94-BD4C-94942F7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99D7EF-BC9A-49E8-946D-E3EED567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23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414EF1-D9EE-4FAD-B40F-EB3CDD9F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7F28F7-C852-4551-B7CB-8306F3E6E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300BC-8400-4E45-A150-4B6F5302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8CB3-9BE8-4442-A2AC-87AA5F227577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254837-6508-4282-9728-0725F1F2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0714E-378E-49DF-9E6E-A62319E7F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7F35-A888-4825-90DF-A9181D21D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32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tree/main/Seminar" TargetMode="External"/><Relationship Id="rId2" Type="http://schemas.openxmlformats.org/officeDocument/2006/relationships/hyperlink" Target="https://bit.ly/Trans4VisualAid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7v7YKvUUXmI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huanlin/VisualAids/raw/main/MathML/MathType%20%E5%B8%B8%E7%94%A8%E5%BF%AB%E9%80%9F%E9%8D%B5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youtu.be/UlCbZCaK6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ynthiachuang.github.io/Basic-LaTeX-Command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uanlin/VisualAids/blob/main/MathML/%E6%95%B8%E5%AD%B8%E6%95%99%E6%9D%90%E8%BD%89%E8%AD%AF%E7%AD%86%E8%A8%98/%E6%95%B8%E5%AD%B8%E6%95%99%E6%9D%90%E8%BD%89%E8%AD%AF%E7%AD%86%E8%A8%98.md#%E5%BE%9E-docx-%E8%BD%89%E6%8F%9B%E6%88%90-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dacn.com/index.php/archives/830/" TargetMode="External"/><Relationship Id="rId2" Type="http://schemas.openxmlformats.org/officeDocument/2006/relationships/hyperlink" Target="https://www.nvaccess.org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dons.nvda-project.org/addons/access8math.e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mith.com/screen-capture.html" TargetMode="External"/><Relationship Id="rId2" Type="http://schemas.openxmlformats.org/officeDocument/2006/relationships/hyperlink" Target="https://picpick.app/zh-tw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LwKlA6ae4c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nlin/VisualAids/raw/main/Seminar/%E8%A6%96%E9%9A%9C%E8%BC%94%E5%8A%A9%E6%95%99%E6%9D%90%E8%BD%89%E6%AA%94%E7%A0%94%E8%A8%8E%E6%9C%83/%E7%AF%84%E4%BE%8B/ex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-blecher/LaTeX-OCR" TargetMode="External"/><Relationship Id="rId2" Type="http://schemas.openxmlformats.org/officeDocument/2006/relationships/hyperlink" Target="https://github.com/blaisewang/img2latex-mathpi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omJpz_bGwE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GhXebKfQl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itto-cp.sourceforge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.kh.edu.tw/19061/fpage/view/1" TargetMode="External"/><Relationship Id="rId2" Type="http://schemas.openxmlformats.org/officeDocument/2006/relationships/hyperlink" Target="https://bit.ly/MathBookRework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huanlin/VisualAids/raw/main/Seminar/%E8%A6%96%E9%9A%9C%E8%BC%94%E5%8A%A9%E6%95%99%E6%9D%90%E8%BD%89%E6%AA%94%E7%A0%94%E8%A8%8E%E6%9C%83/%E7%AF%84%E4%BE%8B/%E6%96%87%E5%AD%97%E6%98%AF%E5%9C%96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2A141-04B9-4E1B-8A23-A744A8E1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98637"/>
          </a:xfrm>
        </p:spPr>
        <p:txBody>
          <a:bodyPr/>
          <a:lstStyle/>
          <a:p>
            <a:r>
              <a:rPr lang="zh-TW" altLang="en-US" b="1" dirty="0"/>
              <a:t>視障輔助教材轉譯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390AF2-6B93-4AAC-A828-CB25DD65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800" y="3437468"/>
            <a:ext cx="5630333" cy="1281953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Part 1: </a:t>
            </a:r>
            <a:r>
              <a:rPr lang="zh-TW" altLang="en-US" b="1" dirty="0"/>
              <a:t>常見問題整理（陳淑萍）</a:t>
            </a:r>
            <a:endParaRPr lang="en-US" altLang="zh-TW" b="1" dirty="0"/>
          </a:p>
          <a:p>
            <a:pPr algn="l"/>
            <a:r>
              <a:rPr lang="en-US" altLang="zh-TW" b="1" dirty="0">
                <a:hlinkClick r:id="rId2" action="ppaction://hlinksldjump"/>
              </a:rPr>
              <a:t>Part 2</a:t>
            </a:r>
            <a:r>
              <a:rPr lang="en-US" altLang="zh-TW" b="1" dirty="0"/>
              <a:t>: </a:t>
            </a:r>
            <a:r>
              <a:rPr lang="zh-TW" altLang="en-US" b="1" dirty="0"/>
              <a:t>數學轉譯工具與流程（蔡煥麟）</a:t>
            </a:r>
            <a:endParaRPr lang="en-US" altLang="zh-TW" b="1" dirty="0"/>
          </a:p>
          <a:p>
            <a:pPr algn="l"/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715C06-B5F4-4E6F-AEDA-91DBC93918CD}"/>
              </a:ext>
            </a:extLst>
          </p:cNvPr>
          <p:cNvSpPr txBox="1"/>
          <p:nvPr/>
        </p:nvSpPr>
        <p:spPr>
          <a:xfrm>
            <a:off x="4055534" y="5113867"/>
            <a:ext cx="359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2021-11-13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0117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D288-F99C-4CDD-A249-F2BB3D4A1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000" b="1" dirty="0"/>
              <a:t>縱向與橫向排版</a:t>
            </a:r>
            <a:endParaRPr lang="zh-TW" altLang="en-US" b="1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571E4B0-A946-42EF-B784-8A9CABC0C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37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51F27-592F-4828-9232-C45A2586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縱向排版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447D2-0407-40FF-B6DA-9B8AF46A7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通常一頁對切為左右兩半，如果將整頁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</a:t>
            </a:r>
            <a:endParaRPr lang="en-US" altLang="zh-TW" dirty="0"/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👉先將一張變成兩張</a:t>
            </a:r>
            <a:r>
              <a:rPr lang="en-US" altLang="zh-TW" dirty="0"/>
              <a:t>(</a:t>
            </a:r>
            <a:r>
              <a:rPr lang="zh-TW" altLang="en-US" dirty="0"/>
              <a:t>左半和右半</a:t>
            </a:r>
            <a:r>
              <a:rPr lang="en-US" altLang="zh-TW" dirty="0"/>
              <a:t>)</a:t>
            </a:r>
            <a:r>
              <a:rPr lang="zh-TW" altLang="en-US" dirty="0"/>
              <a:t>，個別轉檔，會比一整張直接轉的結果來得快又好。</a:t>
            </a:r>
          </a:p>
        </p:txBody>
      </p:sp>
    </p:spTree>
    <p:extLst>
      <p:ext uri="{BB962C8B-B14F-4D97-AF65-F5344CB8AC3E}">
        <p14:creationId xmlns:p14="http://schemas.microsoft.com/office/powerpoint/2010/main" val="3014359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84AAE-75A8-41BA-8526-2B126F47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縱向排版範例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CCD43C-5101-44B0-8EA2-60B412B87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4" y="212511"/>
            <a:ext cx="9173081" cy="64761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82B180-D70E-43FC-98BA-E3FBD3926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2714625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BE2D4AA-1406-46F4-8A58-EFD07CD22CC7}"/>
              </a:ext>
            </a:extLst>
          </p:cNvPr>
          <p:cNvCxnSpPr/>
          <p:nvPr/>
        </p:nvCxnSpPr>
        <p:spPr>
          <a:xfrm>
            <a:off x="6996906" y="169333"/>
            <a:ext cx="0" cy="651933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6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F96EE-5EBB-4DCF-95E6-35257CF3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橫向排版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1EABD-BAA8-4453-96D9-31A51760D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通常分成上半部和下半部。</a:t>
            </a:r>
          </a:p>
          <a:p>
            <a:r>
              <a:rPr lang="en-US" altLang="zh-TW" dirty="0"/>
              <a:t>PDF </a:t>
            </a:r>
            <a:r>
              <a:rPr lang="zh-TW" altLang="en-US" dirty="0"/>
              <a:t>檔案中的文字通常無法直接複製貼上，需截圖後再轉檔。</a:t>
            </a:r>
            <a:endParaRPr lang="en-US" altLang="zh-TW" dirty="0"/>
          </a:p>
          <a:p>
            <a:r>
              <a:rPr lang="zh-TW" altLang="en-US" dirty="0"/>
              <a:t>如果整頁</a:t>
            </a:r>
            <a:r>
              <a:rPr lang="en-US" altLang="zh-TW" dirty="0"/>
              <a:t>(</a:t>
            </a:r>
            <a:r>
              <a:rPr lang="zh-TW" altLang="en-US" dirty="0"/>
              <a:t>兩半</a:t>
            </a:r>
            <a:r>
              <a:rPr lang="en-US" altLang="zh-TW" dirty="0"/>
              <a:t>)</a:t>
            </a:r>
            <a:r>
              <a:rPr lang="zh-TW" altLang="en-US" dirty="0"/>
              <a:t>直接轉檔，轉出來的結果會需要花更多時間整理。可將上下兩半各自獨立處理，會比一整頁直接轉的結果來得快又好。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16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C1820F-1186-4939-812A-48366D96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74" y="46566"/>
            <a:ext cx="5471110" cy="67648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26CB856-C328-45A8-99B3-0BDEF47F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8" y="280458"/>
            <a:ext cx="812800" cy="4494742"/>
          </a:xfrm>
        </p:spPr>
        <p:txBody>
          <a:bodyPr/>
          <a:lstStyle/>
          <a:p>
            <a:r>
              <a:rPr lang="zh-TW" altLang="en-US" dirty="0"/>
              <a:t>橫向排版範例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0CFBE15-03A5-49C5-9152-B517342BB872}"/>
              </a:ext>
            </a:extLst>
          </p:cNvPr>
          <p:cNvCxnSpPr>
            <a:cxnSpLocks/>
          </p:cNvCxnSpPr>
          <p:nvPr/>
        </p:nvCxnSpPr>
        <p:spPr>
          <a:xfrm>
            <a:off x="4282703" y="3403598"/>
            <a:ext cx="4022937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1CDD35FD-4949-4A18-A3F6-334C946DE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6477" y="2646890"/>
            <a:ext cx="1195387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A4E48-5059-4ABF-A44B-BF486A56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表格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49A4C-BB15-4BD3-A08A-9FDA426D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格式很多樣化，轉檔的</a:t>
            </a:r>
            <a:r>
              <a:rPr lang="zh-TW" altLang="en-US" b="0" dirty="0">
                <a:solidFill>
                  <a:srgbClr val="24292F"/>
                </a:solidFill>
                <a:latin typeface="-apple-system"/>
              </a:rPr>
              <a:t>大原則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是要讓人讀得懂，正確且充分表達原文的語意。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448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516FEE3-68C8-4F35-9D13-CCC60B95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9" y="582884"/>
            <a:ext cx="5427414" cy="590999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270A-1D29-4557-9DA2-6F08FDA2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67" y="939800"/>
            <a:ext cx="3285067" cy="5553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項目：國民</a:t>
            </a:r>
          </a:p>
          <a:p>
            <a:pPr marL="0" indent="0">
              <a:buNone/>
            </a:pPr>
            <a:r>
              <a:rPr lang="zh-TW" altLang="en-US" dirty="0"/>
              <a:t>說明：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相關法律：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項目： 公民</a:t>
            </a:r>
          </a:p>
          <a:p>
            <a:pPr marL="0" indent="0">
              <a:buNone/>
            </a:pPr>
            <a:r>
              <a:rPr lang="zh-TW" altLang="en-US" dirty="0"/>
              <a:t>說明：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定義：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614B9359-9885-41EA-A6E4-3B44B64C1071}"/>
              </a:ext>
            </a:extLst>
          </p:cNvPr>
          <p:cNvSpPr/>
          <p:nvPr/>
        </p:nvSpPr>
        <p:spPr>
          <a:xfrm>
            <a:off x="5960533" y="3022070"/>
            <a:ext cx="1701800" cy="694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A29FF9-F626-42D2-BB0D-618B514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691" y="97431"/>
            <a:ext cx="5200842" cy="989542"/>
          </a:xfrm>
        </p:spPr>
        <p:txBody>
          <a:bodyPr/>
          <a:lstStyle/>
          <a:p>
            <a:r>
              <a:rPr lang="zh-TW" altLang="en-US" dirty="0"/>
              <a:t>表格範例</a:t>
            </a:r>
            <a:r>
              <a:rPr lang="en-US" altLang="zh-TW" dirty="0"/>
              <a:t>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33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988C4-1910-4E77-BBED-D14D5FC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11" y="283342"/>
            <a:ext cx="9990667" cy="947208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DB370A-AEC3-4089-B343-D73E9E31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444" y="3429000"/>
            <a:ext cx="7865534" cy="2747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加害人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受害人  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受害地點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同班同學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高中生芮芮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書局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超商店長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超商店員德仔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超商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上班族工程師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通勤櫃姐小玉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公車上</a:t>
            </a:r>
          </a:p>
          <a:p>
            <a:pPr marL="0" indent="0">
              <a:buNone/>
            </a:pP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學校老師  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高中生阿偉  </a:t>
            </a:r>
            <a:r>
              <a:rPr lang="en-US" altLang="zh-TW" dirty="0">
                <a:solidFill>
                  <a:srgbClr val="FF0000"/>
                </a:solidFill>
                <a:latin typeface="細明體-ExtB" panose="02020500000000000000" pitchFamily="18" charset="-120"/>
                <a:ea typeface="細明體-ExtB" panose="02020500000000000000" pitchFamily="18" charset="-120"/>
              </a:rPr>
              <a:t>/</a:t>
            </a:r>
            <a:r>
              <a:rPr lang="zh-TW" altLang="en-US" dirty="0">
                <a:latin typeface="細明體-ExtB" panose="02020500000000000000" pitchFamily="18" charset="-120"/>
                <a:ea typeface="細明體-ExtB" panose="02020500000000000000" pitchFamily="18" charset="-120"/>
              </a:rPr>
              <a:t>學校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7320EC-E70B-4FEE-8AB8-0C33285F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55" y="1203681"/>
            <a:ext cx="8988155" cy="115030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F3AE1E29-6041-4E3C-9C28-5767C5710FAC}"/>
              </a:ext>
            </a:extLst>
          </p:cNvPr>
          <p:cNvSpPr/>
          <p:nvPr/>
        </p:nvSpPr>
        <p:spPr>
          <a:xfrm>
            <a:off x="5672667" y="2353983"/>
            <a:ext cx="753533" cy="84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43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07FDF-FFA6-4A83-94B9-DAD0AC6D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474133"/>
            <a:ext cx="10515600" cy="1181601"/>
          </a:xfrm>
        </p:spPr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11EBB-AC4E-4DC3-8EA6-88169507B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57040"/>
            <a:ext cx="10346267" cy="322049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光反應   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碳反應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原料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水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由根部吸收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二氧化碳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由氣孔進入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能量來源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日光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來自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………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產物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氧氣  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發生時間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有光時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場所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</a:rPr>
              <a:t>葉綠體        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/</a:t>
            </a:r>
          </a:p>
          <a:p>
            <a:pPr marL="0" indent="0">
              <a:buNone/>
            </a:pPr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669608-D40C-4973-B851-D50FCB94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365126"/>
            <a:ext cx="7687732" cy="2534194"/>
          </a:xfrm>
          <a:prstGeom prst="rect">
            <a:avLst/>
          </a:prstGeom>
        </p:spPr>
      </p:pic>
      <p:sp>
        <p:nvSpPr>
          <p:cNvPr id="5" name="箭號: 弧形左彎 4">
            <a:extLst>
              <a:ext uri="{FF2B5EF4-FFF2-40B4-BE49-F238E27FC236}">
                <a16:creationId xmlns:a16="http://schemas.microsoft.com/office/drawing/2014/main" id="{18B55E88-DDD9-42DF-85A2-E0BBB7E61027}"/>
              </a:ext>
            </a:extLst>
          </p:cNvPr>
          <p:cNvSpPr/>
          <p:nvPr/>
        </p:nvSpPr>
        <p:spPr>
          <a:xfrm rot="1220912">
            <a:off x="8940800" y="3079514"/>
            <a:ext cx="1066800" cy="20007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5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C734-8438-49D6-8F20-8E3CE47D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DA9B2-077B-4D20-93D3-6C590660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0" y="1825625"/>
            <a:ext cx="4368799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成績</a:t>
            </a:r>
            <a:r>
              <a:rPr lang="en-US" altLang="zh-TW" dirty="0"/>
              <a:t>(</a:t>
            </a:r>
            <a:r>
              <a:rPr lang="zh-TW" altLang="en-US" dirty="0"/>
              <a:t>分</a:t>
            </a:r>
            <a:r>
              <a:rPr lang="en-US" altLang="zh-TW" dirty="0"/>
              <a:t>)/</a:t>
            </a:r>
            <a:r>
              <a:rPr lang="zh-TW" altLang="en-US" dirty="0"/>
              <a:t>累積相對次數</a:t>
            </a:r>
            <a:r>
              <a:rPr lang="en-US" altLang="zh-TW" dirty="0"/>
              <a:t>(%)</a:t>
            </a:r>
          </a:p>
          <a:p>
            <a:pPr marL="0" indent="0">
              <a:buNone/>
            </a:pPr>
            <a:r>
              <a:rPr lang="en-US" altLang="zh-TW" dirty="0"/>
              <a:t>0-40/0</a:t>
            </a:r>
          </a:p>
          <a:p>
            <a:pPr marL="0" indent="0">
              <a:buNone/>
            </a:pPr>
            <a:r>
              <a:rPr lang="en-US" altLang="zh-TW" dirty="0"/>
              <a:t>40-50/10</a:t>
            </a:r>
          </a:p>
          <a:p>
            <a:pPr marL="0" indent="0">
              <a:buNone/>
            </a:pPr>
            <a:r>
              <a:rPr lang="en-US" altLang="zh-TW" dirty="0"/>
              <a:t>50-60/40</a:t>
            </a:r>
          </a:p>
          <a:p>
            <a:pPr marL="0" indent="0">
              <a:buNone/>
            </a:pPr>
            <a:r>
              <a:rPr lang="en-US" altLang="zh-TW" dirty="0"/>
              <a:t>60-70/60</a:t>
            </a:r>
          </a:p>
          <a:p>
            <a:pPr marL="0" indent="0">
              <a:buNone/>
            </a:pPr>
            <a:r>
              <a:rPr lang="en-US" altLang="zh-TW" dirty="0"/>
              <a:t>70-80/80</a:t>
            </a:r>
          </a:p>
          <a:p>
            <a:pPr marL="0" indent="0">
              <a:buNone/>
            </a:pPr>
            <a:r>
              <a:rPr lang="en-US" altLang="zh-TW" dirty="0"/>
              <a:t>80-90/90</a:t>
            </a:r>
          </a:p>
          <a:p>
            <a:pPr marL="0" indent="0">
              <a:buNone/>
            </a:pPr>
            <a:r>
              <a:rPr lang="en-US" altLang="zh-TW" dirty="0"/>
              <a:t>90-100/100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091C7F-1CC6-4A0F-8778-792799C5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690688"/>
            <a:ext cx="5116467" cy="418793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E7D637C2-FDA7-426E-9404-972942C68F0B}"/>
              </a:ext>
            </a:extLst>
          </p:cNvPr>
          <p:cNvSpPr/>
          <p:nvPr/>
        </p:nvSpPr>
        <p:spPr>
          <a:xfrm>
            <a:off x="5600700" y="3064988"/>
            <a:ext cx="990600" cy="694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25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63A3D-1EF5-44DA-86A5-2E059C568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5107"/>
            <a:ext cx="9144000" cy="174811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TW" altLang="en-US" b="1" dirty="0"/>
              <a:t>下載本投影片檔案</a:t>
            </a:r>
            <a:br>
              <a:rPr lang="en-US" altLang="zh-TW" b="1" dirty="0"/>
            </a:br>
            <a:r>
              <a:rPr lang="zh-TW" altLang="en-US" sz="3600" b="1" dirty="0">
                <a:solidFill>
                  <a:srgbClr val="C00000"/>
                </a:solidFill>
              </a:rPr>
              <a:t>請先完成此操作，以便順利進行後續的練習。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A1375-BC72-41F9-937E-0CD260614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82668"/>
            <a:ext cx="9144000" cy="76377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https://bit.ly/Trans4VisualAids</a:t>
            </a:r>
            <a:endParaRPr lang="zh-TW" altLang="en-US" sz="3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2756578-2B80-4FE1-890E-783B344CEF12}"/>
              </a:ext>
            </a:extLst>
          </p:cNvPr>
          <p:cNvSpPr txBox="1"/>
          <p:nvPr/>
        </p:nvSpPr>
        <p:spPr>
          <a:xfrm>
            <a:off x="2106706" y="3971365"/>
            <a:ext cx="856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+mj-lt"/>
                <a:ea typeface="+mj-ea"/>
                <a:cs typeface="+mj-cs"/>
              </a:rPr>
              <a:t>若連結失效，可至以下 </a:t>
            </a:r>
            <a:r>
              <a:rPr lang="en-US" altLang="zh-TW" sz="3600" b="1" dirty="0">
                <a:latin typeface="+mj-lt"/>
                <a:ea typeface="+mj-ea"/>
                <a:cs typeface="+mj-cs"/>
              </a:rPr>
              <a:t>GitHub </a:t>
            </a:r>
            <a:r>
              <a:rPr lang="zh-TW" altLang="en-US" sz="3600" b="1" dirty="0">
                <a:latin typeface="+mj-lt"/>
                <a:ea typeface="+mj-ea"/>
                <a:cs typeface="+mj-cs"/>
              </a:rPr>
              <a:t>頁面尋找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0F85262-00C5-4305-91DD-EEFF620637B0}"/>
              </a:ext>
            </a:extLst>
          </p:cNvPr>
          <p:cNvSpPr txBox="1">
            <a:spLocks/>
          </p:cNvSpPr>
          <p:nvPr/>
        </p:nvSpPr>
        <p:spPr>
          <a:xfrm>
            <a:off x="1165412" y="4725273"/>
            <a:ext cx="10067364" cy="763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https://github.com/huanlin/VisualAids/tree/main/Seminar</a:t>
            </a:r>
            <a:endParaRPr lang="zh-TW" altLang="en-US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1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401DE-5449-460A-808E-C21FC39B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79019-9241-473D-91D0-84CDF32C9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有些圖片需要增加說明文字，若實在無法用文字說明，或是說得口沫橫飛也不一定會懂，那就加上標註：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圖略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  <a:r>
              <a:rPr lang="zh-TW" altLang="en-US" dirty="0"/>
              <a:t>，做成觸圖。</a:t>
            </a:r>
          </a:p>
        </p:txBody>
      </p:sp>
    </p:spTree>
    <p:extLst>
      <p:ext uri="{BB962C8B-B14F-4D97-AF65-F5344CB8AC3E}">
        <p14:creationId xmlns:p14="http://schemas.microsoft.com/office/powerpoint/2010/main" val="3871812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FE3D9-B691-4E4E-80EE-9746747A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AB2B8-814F-42EB-9865-CAD74C4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011"/>
            <a:ext cx="10515600" cy="33219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這主要是考單字，所以可以直接寫出中文意思。最好請教各科老師避免誤導。</a:t>
            </a:r>
          </a:p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圖：警察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圖：唱歌的人</a:t>
            </a:r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圖：郵差</a:t>
            </a:r>
          </a:p>
          <a:p>
            <a:pPr marL="0" indent="0">
              <a:buNone/>
            </a:pPr>
            <a:r>
              <a:rPr lang="en-US" altLang="zh-TW" dirty="0"/>
              <a:t>4.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5. </a:t>
            </a:r>
            <a:r>
              <a:rPr lang="zh-TW" altLang="en-US" dirty="0"/>
              <a:t>圖：</a:t>
            </a:r>
            <a:r>
              <a:rPr lang="en-US" altLang="zh-TW" dirty="0"/>
              <a:t>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41564D-207A-49CB-8347-1B3E05B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09" y="561604"/>
            <a:ext cx="8409991" cy="2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DAD70-E3ED-4670-B889-5B7B9177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C7D25-7BC9-4D55-9F99-20DDC724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66" y="3979334"/>
            <a:ext cx="8227205" cy="1693334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老師上課</a:t>
            </a:r>
            <a:r>
              <a:rPr lang="en-US" altLang="zh-TW" dirty="0"/>
              <a:t>…….</a:t>
            </a:r>
          </a:p>
          <a:p>
            <a:pPr marL="0" indent="0">
              <a:buNone/>
            </a:pPr>
            <a:r>
              <a:rPr lang="en-US" altLang="zh-TW" dirty="0"/>
              <a:t>B</a:t>
            </a:r>
            <a:r>
              <a:rPr lang="zh-TW" altLang="en-US" dirty="0"/>
              <a:t>說</a:t>
            </a:r>
            <a:r>
              <a:rPr lang="en-US" altLang="zh-TW" dirty="0"/>
              <a:t>: </a:t>
            </a:r>
            <a:r>
              <a:rPr lang="zh-TW" altLang="en-US" dirty="0"/>
              <a:t>這讓我想到</a:t>
            </a:r>
            <a:r>
              <a:rPr lang="en-US" altLang="zh-TW" dirty="0"/>
              <a:t>……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833D7-036F-4EF3-BF38-81E3CA41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0" y="1482459"/>
            <a:ext cx="8380981" cy="18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0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4E3D2-00B4-472F-AC22-8456DD7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7EFEE-2BE7-4933-81FC-61BD26C54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933" y="4936067"/>
            <a:ext cx="7865533" cy="9398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圖</a:t>
            </a:r>
            <a:r>
              <a:rPr lang="en-US" altLang="zh-TW" dirty="0"/>
              <a:t>: </a:t>
            </a:r>
            <a:r>
              <a:rPr lang="zh-TW" altLang="en-US" dirty="0"/>
              <a:t>字樣寫著</a:t>
            </a:r>
            <a:r>
              <a:rPr lang="en-US" altLang="zh-TW" dirty="0"/>
              <a:t>MADE IN CHINA </a:t>
            </a:r>
            <a:r>
              <a:rPr lang="zh-TW" altLang="en-US" dirty="0"/>
              <a:t>，還有條碼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D4E7F-8B11-4006-8065-E1605A02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5168"/>
            <a:ext cx="7507239" cy="3069697"/>
          </a:xfrm>
          <a:prstGeom prst="rect">
            <a:avLst/>
          </a:prstGeom>
        </p:spPr>
      </p:pic>
      <p:sp>
        <p:nvSpPr>
          <p:cNvPr id="6" name="箭號: 弧形左彎 5">
            <a:extLst>
              <a:ext uri="{FF2B5EF4-FFF2-40B4-BE49-F238E27FC236}">
                <a16:creationId xmlns:a16="http://schemas.microsoft.com/office/drawing/2014/main" id="{46980D80-1FD8-4B38-A240-CACD4FE9F7B9}"/>
              </a:ext>
            </a:extLst>
          </p:cNvPr>
          <p:cNvSpPr/>
          <p:nvPr/>
        </p:nvSpPr>
        <p:spPr>
          <a:xfrm rot="228344">
            <a:off x="10054691" y="3077786"/>
            <a:ext cx="694266" cy="20617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1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DD8B8-D623-49C4-86D9-5FEAE44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4628F3-F25F-4773-831E-E07A3966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5215467"/>
            <a:ext cx="9220200" cy="88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👉 問問地理老師可以如何用文字描述，或者做觸圖。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6646BD-C0F3-4953-9D0F-45941070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08" y="486303"/>
            <a:ext cx="5758391" cy="43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4985E-709C-430A-B7D4-4A1F8AC2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5966B-B402-488C-876A-3EBEB28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798" y="5215466"/>
            <a:ext cx="6426201" cy="8551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👉 無法簡單說明的只能製作觸圖。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06669-00C5-4E28-9175-D393EEE3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787400"/>
            <a:ext cx="4768850" cy="40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16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8FC45-B18D-46F3-834E-260B0E1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圖例 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5A1452-C440-48F8-A720-08FAFC19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2734733"/>
            <a:ext cx="7955155" cy="3462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易 </a:t>
            </a:r>
            <a:r>
              <a:rPr lang="en-US" altLang="zh-TW" sz="2400" dirty="0"/>
              <a:t>3.2 </a:t>
            </a:r>
            <a:r>
              <a:rPr lang="zh-TW" altLang="en-US" sz="2400" dirty="0"/>
              <a:t>聽 </a:t>
            </a:r>
            <a:r>
              <a:rPr lang="en-US" altLang="zh-TW" sz="2400" dirty="0"/>
              <a:t>CD</a:t>
            </a:r>
            <a:r>
              <a:rPr lang="zh-TW" altLang="en-US" sz="2400" dirty="0"/>
              <a:t>，若敘述與圖片內容</a:t>
            </a:r>
            <a:br>
              <a:rPr lang="en-US" altLang="zh-TW" sz="2400" dirty="0"/>
            </a:br>
            <a:r>
              <a:rPr lang="zh-TW" altLang="en-US" sz="2400" dirty="0"/>
              <a:t>相符寫 </a:t>
            </a:r>
            <a:r>
              <a:rPr lang="en-US" altLang="zh-TW" sz="2400" dirty="0"/>
              <a:t>T</a:t>
            </a:r>
            <a:r>
              <a:rPr lang="zh-TW" altLang="en-US" sz="2400" dirty="0"/>
              <a:t>，不符則寫 </a:t>
            </a:r>
            <a:r>
              <a:rPr lang="en-US" altLang="zh-TW" sz="2400" dirty="0"/>
              <a:t>F</a:t>
            </a:r>
            <a:r>
              <a:rPr lang="zh-TW" altLang="en-US" sz="2400" dirty="0"/>
              <a:t>。 </a:t>
            </a:r>
            <a:r>
              <a:rPr lang="en-US" altLang="zh-TW" sz="2400" dirty="0"/>
              <a:t>20% </a:t>
            </a:r>
            <a:br>
              <a:rPr lang="en-US" altLang="zh-TW" sz="2400" dirty="0"/>
            </a:br>
            <a:r>
              <a:rPr lang="en-US" altLang="zh-TW" sz="2400" dirty="0"/>
              <a:t>CD2</a:t>
            </a:r>
            <a:r>
              <a:rPr lang="zh-TW" altLang="en-US" sz="2400" dirty="0"/>
              <a:t>： </a:t>
            </a:r>
            <a:r>
              <a:rPr lang="en-US" altLang="zh-TW" sz="2400" dirty="0"/>
              <a:t>02</a:t>
            </a:r>
          </a:p>
          <a:p>
            <a:pPr marL="0" indent="0">
              <a:buNone/>
            </a:pPr>
            <a:r>
              <a:rPr lang="en-US" altLang="zh-TW" sz="2400" dirty="0"/>
              <a:t>1.()</a:t>
            </a:r>
            <a:r>
              <a:rPr lang="zh-TW" altLang="en-US" sz="2400" dirty="0"/>
              <a:t>圖：有一個女孩的房間亂七八糟。</a:t>
            </a:r>
          </a:p>
          <a:p>
            <a:pPr marL="0" indent="0">
              <a:buNone/>
            </a:pPr>
            <a:r>
              <a:rPr lang="en-US" altLang="zh-TW" sz="2400" dirty="0"/>
              <a:t>2.()</a:t>
            </a:r>
            <a:r>
              <a:rPr lang="zh-TW" altLang="en-US" sz="2400" dirty="0"/>
              <a:t>圖：爺爺送小孩腳踏車說</a:t>
            </a:r>
            <a:r>
              <a:rPr lang="en-US" altLang="zh-TW" sz="2400" dirty="0"/>
              <a:t>Happy birthday. </a:t>
            </a:r>
          </a:p>
          <a:p>
            <a:pPr marL="0" indent="0">
              <a:buNone/>
            </a:pPr>
            <a:r>
              <a:rPr lang="en-US" altLang="zh-TW" sz="2400" dirty="0"/>
              <a:t>3.()</a:t>
            </a:r>
            <a:r>
              <a:rPr lang="zh-TW" altLang="en-US" sz="2400" dirty="0"/>
              <a:t>圖：地上很多人對著高空一個穿披風的女孩歡呼。</a:t>
            </a:r>
          </a:p>
          <a:p>
            <a:pPr marL="0" indent="0">
              <a:buNone/>
            </a:pPr>
            <a:r>
              <a:rPr lang="en-US" altLang="zh-TW" sz="2400" dirty="0"/>
              <a:t>4.()</a:t>
            </a:r>
            <a:r>
              <a:rPr lang="zh-TW" altLang="en-US" sz="2400" dirty="0"/>
              <a:t>圖：媽媽看到牆上亂畫很生氣，男孩說 </a:t>
            </a:r>
            <a:r>
              <a:rPr lang="en-US" altLang="zh-TW" sz="2400" dirty="0"/>
              <a:t>It's not me.  </a:t>
            </a:r>
          </a:p>
          <a:p>
            <a:pPr marL="0" indent="0">
              <a:buNone/>
            </a:pPr>
            <a:r>
              <a:rPr lang="en-US" altLang="zh-TW" sz="2400" dirty="0"/>
              <a:t>5.()</a:t>
            </a:r>
            <a:r>
              <a:rPr lang="zh-TW" altLang="en-US" sz="2400" dirty="0"/>
              <a:t>圖：國王很自己愛手上的一隻蜘蛛。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8D57FB-2C2F-4910-81EF-0E243662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0" y="163778"/>
            <a:ext cx="6206577" cy="40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FFB2B-D67F-4DB5-A978-DF7B7095C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F42F4D1-E244-43D7-9163-2883B1D77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77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4880C-95B3-41B0-B21A-163FB6FB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1671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D3145-FD19-4A01-B3AB-79060A1F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733"/>
            <a:ext cx="10515600" cy="458523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易 </a:t>
            </a:r>
            <a:r>
              <a:rPr lang="en-US" altLang="zh-TW" dirty="0"/>
              <a:t>3.1 </a:t>
            </a:r>
            <a:r>
              <a:rPr lang="zh-TW" altLang="en-US" dirty="0"/>
              <a:t>聽 </a:t>
            </a:r>
            <a:r>
              <a:rPr lang="en-US" altLang="zh-TW" dirty="0"/>
              <a:t>CD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FF0000"/>
                </a:solidFill>
              </a:rPr>
              <a:t>在聽到的單字前打</a:t>
            </a:r>
            <a:r>
              <a:rPr lang="en-US" altLang="zh-TW" dirty="0">
                <a:solidFill>
                  <a:srgbClr val="FF0000"/>
                </a:solidFill>
              </a:rPr>
              <a:t>V</a:t>
            </a:r>
            <a:r>
              <a:rPr lang="zh-TW" altLang="en-US" dirty="0"/>
              <a:t>。 </a:t>
            </a:r>
            <a:r>
              <a:rPr lang="en-US" altLang="zh-TW" dirty="0"/>
              <a:t>15% CD2</a:t>
            </a:r>
            <a:r>
              <a:rPr lang="zh-TW" altLang="en-US" dirty="0"/>
              <a:t>： </a:t>
            </a:r>
            <a:r>
              <a:rPr lang="en-US" altLang="zh-TW" dirty="0"/>
              <a:t>01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</a:p>
          <a:p>
            <a:pPr marL="0" indent="0">
              <a:buNone/>
            </a:pPr>
            <a:r>
              <a:rPr lang="en-US" altLang="zh-TW" dirty="0"/>
              <a:t>()plant</a:t>
            </a:r>
          </a:p>
          <a:p>
            <a:pPr marL="0" indent="0">
              <a:buNone/>
            </a:pPr>
            <a:r>
              <a:rPr lang="en-US" altLang="zh-TW" dirty="0"/>
              <a:t>()planet</a:t>
            </a:r>
          </a:p>
          <a:p>
            <a:pPr marL="0" indent="0">
              <a:buNone/>
            </a:pPr>
            <a:r>
              <a:rPr lang="en-US" altLang="zh-TW" dirty="0"/>
              <a:t>()power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</a:p>
          <a:p>
            <a:pPr marL="0" indent="0">
              <a:buNone/>
            </a:pPr>
            <a:r>
              <a:rPr lang="en-US" altLang="zh-TW" dirty="0"/>
              <a:t>()hopes</a:t>
            </a:r>
          </a:p>
          <a:p>
            <a:pPr marL="0" indent="0">
              <a:buNone/>
            </a:pPr>
            <a:r>
              <a:rPr lang="en-US" altLang="zh-TW" dirty="0"/>
              <a:t>()honest</a:t>
            </a:r>
          </a:p>
          <a:p>
            <a:pPr marL="0" indent="0">
              <a:buNone/>
            </a:pPr>
            <a:r>
              <a:rPr lang="en-US" altLang="zh-TW" dirty="0"/>
              <a:t>()hates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BBD0D2-467B-46CE-A31E-BCD75841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5" y="2243667"/>
            <a:ext cx="7025797" cy="393329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F94078B-E2C4-4851-8148-238AC21CD72D}"/>
              </a:ext>
            </a:extLst>
          </p:cNvPr>
          <p:cNvSpPr/>
          <p:nvPr/>
        </p:nvSpPr>
        <p:spPr>
          <a:xfrm>
            <a:off x="5723467" y="2946400"/>
            <a:ext cx="1769533" cy="482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DF809D0F-C11B-4F22-A051-ABFAF42CC6BF}"/>
              </a:ext>
            </a:extLst>
          </p:cNvPr>
          <p:cNvSpPr/>
          <p:nvPr/>
        </p:nvSpPr>
        <p:spPr>
          <a:xfrm rot="3480642">
            <a:off x="5889185" y="2284264"/>
            <a:ext cx="937043" cy="2579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B239C-88C4-4F36-AB9A-6530B869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77E9D-15DA-40B9-BD81-A7959A87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825625"/>
            <a:ext cx="1116753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1.()</a:t>
            </a:r>
            <a:r>
              <a:rPr lang="zh-TW" altLang="en-US" dirty="0"/>
              <a:t>圖：男孩在城市裡，坐在地上大哭。</a:t>
            </a:r>
          </a:p>
          <a:p>
            <a:pPr marL="0" indent="0">
              <a:buNone/>
            </a:pPr>
            <a:r>
              <a:rPr lang="en-US" altLang="zh-TW" dirty="0"/>
              <a:t>2.()</a:t>
            </a:r>
            <a:r>
              <a:rPr lang="zh-TW" altLang="en-US" dirty="0"/>
              <a:t>圖：有一個男孩和一個女孩很開心的</a:t>
            </a:r>
            <a:br>
              <a:rPr lang="en-US" altLang="zh-TW" dirty="0"/>
            </a:br>
            <a:r>
              <a:rPr lang="zh-TW" altLang="en-US" dirty="0"/>
              <a:t>看著景色。</a:t>
            </a:r>
          </a:p>
          <a:p>
            <a:pPr marL="0" indent="0">
              <a:buNone/>
            </a:pPr>
            <a:r>
              <a:rPr lang="en-US" altLang="zh-TW" dirty="0"/>
              <a:t>3.()</a:t>
            </a:r>
            <a:r>
              <a:rPr lang="zh-TW" altLang="en-US" dirty="0"/>
              <a:t>圖：</a:t>
            </a:r>
            <a:r>
              <a:rPr lang="en-US" altLang="zh-TW" dirty="0"/>
              <a:t>Ron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Jim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br>
              <a:rPr lang="en-US" altLang="zh-TW" dirty="0"/>
            </a:br>
            <a:r>
              <a:rPr lang="en-US" altLang="zh-TW" dirty="0"/>
              <a:t>Bob</a:t>
            </a:r>
            <a:r>
              <a:rPr lang="zh-TW" altLang="en-US" dirty="0"/>
              <a:t>考</a:t>
            </a:r>
            <a:r>
              <a:rPr lang="en-US" altLang="zh-TW" dirty="0"/>
              <a:t>100</a:t>
            </a:r>
            <a:r>
              <a:rPr lang="zh-TW" altLang="en-US" dirty="0"/>
              <a:t>分，</a:t>
            </a:r>
            <a:r>
              <a:rPr lang="en-US" altLang="zh-TW" dirty="0"/>
              <a:t>Ken</a:t>
            </a:r>
            <a:r>
              <a:rPr lang="zh-TW" altLang="en-US" dirty="0"/>
              <a:t>考</a:t>
            </a:r>
            <a:r>
              <a:rPr lang="en-US" altLang="zh-TW" dirty="0"/>
              <a:t>31</a:t>
            </a:r>
            <a:r>
              <a:rPr lang="zh-TW" altLang="en-US" dirty="0"/>
              <a:t>分。</a:t>
            </a:r>
          </a:p>
          <a:p>
            <a:pPr marL="0" indent="0">
              <a:buNone/>
            </a:pPr>
            <a:r>
              <a:rPr lang="en-US" altLang="zh-TW" dirty="0"/>
              <a:t>4.()</a:t>
            </a:r>
            <a:r>
              <a:rPr lang="zh-TW" altLang="en-US" dirty="0"/>
              <a:t>圖：黑板上寫著男孩</a:t>
            </a:r>
            <a:r>
              <a:rPr lang="en-US" altLang="zh-TW" dirty="0"/>
              <a:t>=strong?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女孩</a:t>
            </a:r>
            <a:r>
              <a:rPr lang="en-US" altLang="zh-TW" dirty="0"/>
              <a:t>=weak?</a:t>
            </a:r>
          </a:p>
          <a:p>
            <a:pPr marL="0" indent="0">
              <a:buNone/>
            </a:pPr>
            <a:r>
              <a:rPr lang="en-US" altLang="zh-TW" dirty="0"/>
              <a:t>5.()</a:t>
            </a:r>
            <a:r>
              <a:rPr lang="zh-TW" altLang="en-US" dirty="0"/>
              <a:t>圖：在工地</a:t>
            </a:r>
            <a:r>
              <a:rPr lang="en-US" altLang="zh-TW" dirty="0"/>
              <a:t>7</a:t>
            </a:r>
            <a:r>
              <a:rPr lang="zh-TW" altLang="en-US" dirty="0"/>
              <a:t>個人中，</a:t>
            </a:r>
            <a:r>
              <a:rPr lang="en-US" altLang="zh-TW" dirty="0"/>
              <a:t>Grandpa </a:t>
            </a:r>
            <a:r>
              <a:rPr lang="zh-TW" altLang="en-US" dirty="0"/>
              <a:t>站在</a:t>
            </a:r>
            <a:br>
              <a:rPr lang="en-US" altLang="zh-TW" dirty="0"/>
            </a:br>
            <a:r>
              <a:rPr lang="zh-TW" altLang="en-US" dirty="0"/>
              <a:t>中間位置。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3C7EA-F61C-45BA-B070-7EEC2E1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67" y="190691"/>
            <a:ext cx="4727306" cy="6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Part I. </a:t>
            </a:r>
            <a:r>
              <a:rPr lang="zh-TW" altLang="en-US" b="1" dirty="0"/>
              <a:t>排版與轉譯</a:t>
            </a:r>
            <a:br>
              <a:rPr lang="en-US" altLang="zh-TW" b="1" dirty="0"/>
            </a:br>
            <a:r>
              <a:rPr lang="zh-TW" altLang="en-US" b="1" dirty="0"/>
              <a:t>相關問題整理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6"/>
            <a:ext cx="9144000" cy="1988391"/>
          </a:xfrm>
        </p:spPr>
        <p:txBody>
          <a:bodyPr>
            <a:normAutofit lnSpcReduction="10000"/>
          </a:bodyPr>
          <a:lstStyle/>
          <a:p>
            <a:r>
              <a:rPr lang="zh-TW" altLang="en-US" sz="2800" b="1" dirty="0"/>
              <a:t>從 </a:t>
            </a:r>
            <a:r>
              <a:rPr lang="en-US" altLang="zh-TW" sz="2800" b="1" dirty="0"/>
              <a:t>PDF</a:t>
            </a:r>
            <a:r>
              <a:rPr lang="zh-TW" altLang="en-US" sz="2800" b="1" dirty="0"/>
              <a:t> 擷取文字、縱向與橫向排版、</a:t>
            </a:r>
            <a:endParaRPr lang="en-US" altLang="zh-TW" sz="2800" b="1" dirty="0"/>
          </a:p>
          <a:p>
            <a:r>
              <a:rPr lang="zh-TW" altLang="en-US" sz="2800" b="1" dirty="0"/>
              <a:t>表格、圖片說明、</a:t>
            </a:r>
            <a:endParaRPr lang="en-US" altLang="zh-TW" sz="2800" b="1" dirty="0"/>
          </a:p>
          <a:p>
            <a:r>
              <a:rPr lang="zh-TW" altLang="en-US" sz="2800" b="1" dirty="0"/>
              <a:t>題型轉換、符號轉換、</a:t>
            </a:r>
            <a:endParaRPr lang="en-US" altLang="zh-TW" sz="2800" b="1" dirty="0"/>
          </a:p>
          <a:p>
            <a:r>
              <a:rPr lang="zh-TW" altLang="en-US" sz="2800" b="1" dirty="0"/>
              <a:t>原書頁次、項目編號、常用符號</a:t>
            </a:r>
          </a:p>
        </p:txBody>
      </p:sp>
    </p:spTree>
    <p:extLst>
      <p:ext uri="{BB962C8B-B14F-4D97-AF65-F5344CB8AC3E}">
        <p14:creationId xmlns:p14="http://schemas.microsoft.com/office/powerpoint/2010/main" val="319778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E392D-DCE7-4F2C-A790-7D419DD5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題型轉換</a:t>
            </a:r>
            <a:r>
              <a:rPr lang="zh-TW" altLang="en-US" dirty="0"/>
              <a:t>範例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11593-87CF-4613-9868-9176BFAC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/>
              <a:t>一、國字注音：每字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愛的真「ㄉㄧˋ」：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「ㄩˋ」駕親征：</a:t>
            </a:r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半途而「ㄈㄟˋ」：</a:t>
            </a:r>
          </a:p>
          <a:p>
            <a:pPr marL="0" indent="0">
              <a:buNone/>
            </a:pPr>
            <a:r>
              <a:rPr lang="en-US" altLang="zh-TW" dirty="0"/>
              <a:t>4.</a:t>
            </a:r>
            <a:r>
              <a:rPr lang="zh-TW" altLang="en-US" dirty="0"/>
              <a:t>低「ㄨㄚ」地區：</a:t>
            </a:r>
          </a:p>
          <a:p>
            <a:pPr marL="0" indent="0">
              <a:buNone/>
            </a:pPr>
            <a:r>
              <a:rPr lang="en-US" altLang="zh-TW" dirty="0"/>
              <a:t>5.</a:t>
            </a:r>
            <a:r>
              <a:rPr lang="zh-TW" altLang="en-US" dirty="0"/>
              <a:t>重蹈「ㄈㄨˋ」轍：</a:t>
            </a:r>
          </a:p>
          <a:p>
            <a:pPr marL="0" indent="0">
              <a:buNone/>
            </a:pPr>
            <a:r>
              <a:rPr lang="en-US" altLang="zh-TW" dirty="0"/>
              <a:t>6.</a:t>
            </a:r>
            <a:r>
              <a:rPr lang="zh-TW" altLang="en-US" dirty="0"/>
              <a:t>「誨」人不倦：</a:t>
            </a:r>
          </a:p>
          <a:p>
            <a:pPr marL="0" indent="0">
              <a:buNone/>
            </a:pPr>
            <a:r>
              <a:rPr lang="en-US" altLang="zh-TW" dirty="0"/>
              <a:t>7.</a:t>
            </a:r>
            <a:r>
              <a:rPr lang="zh-TW" altLang="en-US" dirty="0"/>
              <a:t>一日三「省」：</a:t>
            </a:r>
          </a:p>
          <a:p>
            <a:pPr marL="0" indent="0">
              <a:buNone/>
            </a:pPr>
            <a:r>
              <a:rPr lang="en-US" altLang="zh-TW" dirty="0"/>
              <a:t>8.</a:t>
            </a:r>
            <a:r>
              <a:rPr lang="zh-TW" altLang="en-US" dirty="0"/>
              <a:t>稀「罕」：</a:t>
            </a:r>
          </a:p>
          <a:p>
            <a:pPr marL="0" indent="0">
              <a:buNone/>
            </a:pPr>
            <a:r>
              <a:rPr lang="en-US" altLang="zh-TW" dirty="0"/>
              <a:t>9.</a:t>
            </a:r>
            <a:r>
              <a:rPr lang="zh-TW" altLang="en-US" dirty="0"/>
              <a:t>未成一「簣」：</a:t>
            </a:r>
          </a:p>
          <a:p>
            <a:pPr marL="0" indent="0">
              <a:buNone/>
            </a:pPr>
            <a:r>
              <a:rPr lang="en-US" altLang="zh-TW" dirty="0"/>
              <a:t>10.</a:t>
            </a:r>
            <a:r>
              <a:rPr lang="zh-TW" altLang="en-US" dirty="0"/>
              <a:t>駕「馭」馬車：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A0D30A-1723-4949-92DF-2C1025D8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18" y="2853422"/>
            <a:ext cx="7067672" cy="279923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29279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5AE250-D8BB-4FF9-A881-B2CE0C855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60" y="446519"/>
            <a:ext cx="8310758" cy="274464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7924FB-66FF-483E-96C9-1FFB7316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437284"/>
            <a:ext cx="2553514" cy="1325563"/>
          </a:xfrm>
        </p:spPr>
        <p:txBody>
          <a:bodyPr/>
          <a:lstStyle/>
          <a:p>
            <a:r>
              <a:rPr lang="zh-TW" altLang="en-US" b="1" dirty="0"/>
              <a:t>題型轉換</a:t>
            </a:r>
            <a:br>
              <a:rPr lang="en-US" altLang="zh-TW" b="1" dirty="0"/>
            </a:br>
            <a:r>
              <a:rPr lang="zh-TW" altLang="en-US" dirty="0"/>
              <a:t>範例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06B94-CEB0-49F1-ABD0-77FDD589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073"/>
            <a:ext cx="10596418" cy="25008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三、改錯：每字 </a:t>
            </a:r>
            <a:r>
              <a:rPr lang="en-US" altLang="zh-TW" dirty="0"/>
              <a:t>1 </a:t>
            </a:r>
            <a:r>
              <a:rPr lang="zh-TW" altLang="en-US" dirty="0"/>
              <a:t>分，共 </a:t>
            </a:r>
            <a:r>
              <a:rPr lang="en-US" altLang="zh-TW" dirty="0"/>
              <a:t>10 </a:t>
            </a:r>
            <a:r>
              <a:rPr lang="zh-TW" altLang="en-US" dirty="0"/>
              <a:t>分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人人都是學習的對</a:t>
            </a:r>
            <a:r>
              <a:rPr lang="zh-TW" altLang="en-US" dirty="0">
                <a:solidFill>
                  <a:srgbClr val="C00000"/>
                </a:solidFill>
              </a:rPr>
              <a:t>想</a:t>
            </a:r>
            <a:r>
              <a:rPr lang="zh-TW" altLang="en-US" dirty="0"/>
              <a:t>，好的可</a:t>
            </a:r>
            <a:r>
              <a:rPr lang="zh-TW" altLang="en-US" dirty="0">
                <a:solidFill>
                  <a:srgbClr val="C00000"/>
                </a:solidFill>
              </a:rPr>
              <a:t>拱</a:t>
            </a:r>
            <a:r>
              <a:rPr lang="zh-TW" altLang="en-US" dirty="0"/>
              <a:t>效法，不好的可</a:t>
            </a:r>
            <a:r>
              <a:rPr lang="zh-TW" altLang="en-US" dirty="0">
                <a:solidFill>
                  <a:srgbClr val="C00000"/>
                </a:solidFill>
              </a:rPr>
              <a:t>之接</a:t>
            </a:r>
            <a:r>
              <a:rPr lang="zh-TW" altLang="en-US" dirty="0"/>
              <a:t>鏡，其關鍵都操之在</a:t>
            </a:r>
            <a:r>
              <a:rPr lang="zh-TW" altLang="en-US" dirty="0">
                <a:solidFill>
                  <a:srgbClr val="C00000"/>
                </a:solidFill>
              </a:rPr>
              <a:t>基</a:t>
            </a:r>
            <a:r>
              <a:rPr lang="zh-TW" altLang="en-US" dirty="0"/>
              <a:t>。</a:t>
            </a:r>
            <a:r>
              <a:rPr lang="en-US" altLang="zh-TW" dirty="0"/>
              <a:t>【 】</a:t>
            </a:r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孔子所謂的學，不</a:t>
            </a:r>
            <a:r>
              <a:rPr lang="zh-TW" altLang="en-US" dirty="0">
                <a:solidFill>
                  <a:srgbClr val="C00000"/>
                </a:solidFill>
              </a:rPr>
              <a:t>警</a:t>
            </a:r>
            <a:r>
              <a:rPr lang="zh-TW" altLang="en-US" dirty="0"/>
              <a:t>限於書</a:t>
            </a:r>
            <a:r>
              <a:rPr lang="zh-TW" altLang="en-US" dirty="0">
                <a:solidFill>
                  <a:srgbClr val="C00000"/>
                </a:solidFill>
              </a:rPr>
              <a:t>擠</a:t>
            </a:r>
            <a:r>
              <a:rPr lang="zh-TW" altLang="en-US" dirty="0"/>
              <a:t>的閱讀而</a:t>
            </a:r>
            <a:r>
              <a:rPr lang="zh-TW" altLang="en-US" dirty="0">
                <a:solidFill>
                  <a:srgbClr val="C00000"/>
                </a:solidFill>
              </a:rPr>
              <a:t>移</a:t>
            </a:r>
            <a:r>
              <a:rPr lang="zh-TW" altLang="en-US" dirty="0"/>
              <a:t>，舉凡禮樂</a:t>
            </a:r>
            <a:r>
              <a:rPr lang="zh-TW" altLang="en-US" dirty="0">
                <a:solidFill>
                  <a:srgbClr val="C00000"/>
                </a:solidFill>
              </a:rPr>
              <a:t>字</a:t>
            </a:r>
            <a:r>
              <a:rPr lang="zh-TW" altLang="en-US" dirty="0"/>
              <a:t>度、 言行舉</a:t>
            </a:r>
            <a:r>
              <a:rPr lang="zh-TW" altLang="en-US" dirty="0">
                <a:solidFill>
                  <a:srgbClr val="C00000"/>
                </a:solidFill>
              </a:rPr>
              <a:t>梓</a:t>
            </a:r>
            <a:r>
              <a:rPr lang="zh-TW" altLang="en-US" dirty="0"/>
              <a:t>、應對進退等都是學習的範圍。</a:t>
            </a:r>
            <a:r>
              <a:rPr lang="en-US" altLang="zh-TW" dirty="0"/>
              <a:t>【 】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A48EB1-6C66-4E22-BF19-7ADF64B70F40}"/>
              </a:ext>
            </a:extLst>
          </p:cNvPr>
          <p:cNvGrpSpPr/>
          <p:nvPr/>
        </p:nvGrpSpPr>
        <p:grpSpPr>
          <a:xfrm>
            <a:off x="4798290" y="932872"/>
            <a:ext cx="6216078" cy="1758880"/>
            <a:chOff x="4798290" y="932872"/>
            <a:chExt cx="6216078" cy="175888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E3AE599B-501E-4B9C-A467-2EC88E0256AF}"/>
                </a:ext>
              </a:extLst>
            </p:cNvPr>
            <p:cNvSpPr/>
            <p:nvPr/>
          </p:nvSpPr>
          <p:spPr>
            <a:xfrm>
              <a:off x="62470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E6EF27A-521D-49F4-88D2-B9F53CD4E75D}"/>
                </a:ext>
              </a:extLst>
            </p:cNvPr>
            <p:cNvSpPr/>
            <p:nvPr/>
          </p:nvSpPr>
          <p:spPr>
            <a:xfrm>
              <a:off x="10330872" y="93287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B41FD93-227B-4527-A540-14D50F5153BA}"/>
                </a:ext>
              </a:extLst>
            </p:cNvPr>
            <p:cNvSpPr/>
            <p:nvPr/>
          </p:nvSpPr>
          <p:spPr>
            <a:xfrm>
              <a:off x="5674590" y="1384732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81DE676-31BC-4E38-865E-1256C9ECE56B}"/>
                </a:ext>
              </a:extLst>
            </p:cNvPr>
            <p:cNvSpPr/>
            <p:nvPr/>
          </p:nvSpPr>
          <p:spPr>
            <a:xfrm>
              <a:off x="6228773" y="1809605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ADF39CE-6930-46FD-840D-4754AB5E24F5}"/>
                </a:ext>
              </a:extLst>
            </p:cNvPr>
            <p:cNvSpPr/>
            <p:nvPr/>
          </p:nvSpPr>
          <p:spPr>
            <a:xfrm>
              <a:off x="8871525" y="182807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DEB1440-232A-4C10-80B3-EBA0C4EA7AEA}"/>
                </a:ext>
              </a:extLst>
            </p:cNvPr>
            <p:cNvSpPr/>
            <p:nvPr/>
          </p:nvSpPr>
          <p:spPr>
            <a:xfrm>
              <a:off x="10617203" y="1834357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9E9ED8F-D503-4357-822A-BC3B87F4C50D}"/>
                </a:ext>
              </a:extLst>
            </p:cNvPr>
            <p:cNvSpPr/>
            <p:nvPr/>
          </p:nvSpPr>
          <p:spPr>
            <a:xfrm>
              <a:off x="4798290" y="2266879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2468702-1FFD-4814-8F1E-8A3354C025DD}"/>
                </a:ext>
              </a:extLst>
            </p:cNvPr>
            <p:cNvSpPr/>
            <p:nvPr/>
          </p:nvSpPr>
          <p:spPr>
            <a:xfrm>
              <a:off x="7698508" y="942324"/>
              <a:ext cx="397165" cy="4248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844D1-C8F7-41F5-805B-0E5DBAC8F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符號轉換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A4A3A92D-A8CB-4871-8C7D-6D5DA13B1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496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7C717-F5A4-4884-A4F5-B1FAC51A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86BD69-197A-410F-B54B-8190E929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2" y="4531030"/>
            <a:ext cx="6816437" cy="1007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TW" sz="3600" dirty="0"/>
              <a:t>(A) (a+b)~2=a~2+b~2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2C65C7-DA1D-42B9-840C-7B4DDB4E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86" y="681037"/>
            <a:ext cx="5595331" cy="328364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0" name="箭號: 弧形右彎 9">
            <a:extLst>
              <a:ext uri="{FF2B5EF4-FFF2-40B4-BE49-F238E27FC236}">
                <a16:creationId xmlns:a16="http://schemas.microsoft.com/office/drawing/2014/main" id="{F0B4790C-C73D-4AFA-97D6-78A7B5C414E3}"/>
              </a:ext>
            </a:extLst>
          </p:cNvPr>
          <p:cNvSpPr/>
          <p:nvPr/>
        </p:nvSpPr>
        <p:spPr>
          <a:xfrm rot="2097717">
            <a:off x="4076545" y="910356"/>
            <a:ext cx="959995" cy="3579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7D103-D62D-4F7E-9F32-4636834F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符號轉換範例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2EF6AD-7E9A-4CDF-B99A-EC0A1559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9791"/>
            <a:ext cx="10291618" cy="176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/>
              <a:t>?98~2-2~2/95~2+2*95*5+5~2#=()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👉 每個學生的呈現方法不同，沒有統一標準。除非都用</a:t>
            </a:r>
            <a:r>
              <a:rPr lang="en-US" altLang="zh-TW" dirty="0"/>
              <a:t> LaTeX</a:t>
            </a:r>
            <a:r>
              <a:rPr lang="zh-TW" altLang="en-US" dirty="0"/>
              <a:t>。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1FB7F1-AAD9-40AB-96E5-D6ED2770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63277" cy="2060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199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C7D0E-3A01-492E-9712-1A0CBB704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其他排版相關細節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F666C50-FFDA-4E45-9D86-92875346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原書頁次、項目符號與編號、一般常用符號、</a:t>
            </a:r>
            <a:endParaRPr lang="en-US" altLang="zh-TW" dirty="0"/>
          </a:p>
          <a:p>
            <a:r>
              <a:rPr lang="zh-TW" altLang="en-US" dirty="0"/>
              <a:t>比值、填空題的空格、留意多餘空白</a:t>
            </a:r>
          </a:p>
        </p:txBody>
      </p:sp>
    </p:spTree>
    <p:extLst>
      <p:ext uri="{BB962C8B-B14F-4D97-AF65-F5344CB8AC3E}">
        <p14:creationId xmlns:p14="http://schemas.microsoft.com/office/powerpoint/2010/main" val="3240912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A391AB-07AA-47B9-B8B5-AB74835B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3" y="107566"/>
            <a:ext cx="9278672" cy="39186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72E88A-D7B5-4965-A75B-36132DA0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3" y="4026186"/>
            <a:ext cx="9009524" cy="2285714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4FBCC40-4583-4CE1-955A-F322B4230821}"/>
              </a:ext>
            </a:extLst>
          </p:cNvPr>
          <p:cNvSpPr/>
          <p:nvPr/>
        </p:nvSpPr>
        <p:spPr>
          <a:xfrm>
            <a:off x="407893" y="421340"/>
            <a:ext cx="6468036" cy="2580803"/>
          </a:xfrm>
          <a:prstGeom prst="wedgeRoundRectCallout">
            <a:avLst>
              <a:gd name="adj1" fmla="val -11228"/>
              <a:gd name="adj2" fmla="val 44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b="1" i="0" dirty="0">
                <a:solidFill>
                  <a:schemeClr val="bg1"/>
                </a:solidFill>
                <a:effectLst/>
                <a:latin typeface="-apple-system"/>
              </a:rPr>
              <a:t>原書頁次</a:t>
            </a:r>
            <a:br>
              <a:rPr lang="en-US" altLang="zh-TW" sz="32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sz="2400" b="1" dirty="0"/>
              <a:t>以大寫英文字母 </a:t>
            </a:r>
            <a:r>
              <a:rPr lang="en-US" altLang="zh-TW" sz="2400" b="1" dirty="0"/>
              <a:t>P </a:t>
            </a:r>
            <a:r>
              <a:rPr lang="zh-TW" altLang="en-US" sz="2400" b="1" dirty="0"/>
              <a:t>加上頁次編號來表示，</a:t>
            </a:r>
            <a:endParaRPr lang="en-US" altLang="zh-TW" sz="2400" b="1" dirty="0"/>
          </a:p>
          <a:p>
            <a:pPr lvl="1"/>
            <a:r>
              <a:rPr lang="zh-TW" altLang="en-US" sz="2400" b="1" dirty="0"/>
              <a:t>寫成單獨一列，前後加空白列。</a:t>
            </a:r>
            <a:endParaRPr lang="en-US" altLang="zh-TW" sz="2400" b="1" dirty="0"/>
          </a:p>
          <a:p>
            <a:pPr lvl="1"/>
            <a:endParaRPr lang="en-US" altLang="zh-TW" sz="2400" b="1" dirty="0"/>
          </a:p>
          <a:p>
            <a:pPr lvl="1"/>
            <a:r>
              <a:rPr lang="zh-TW" altLang="en-US" sz="2400" b="1" dirty="0"/>
              <a:t>例如：</a:t>
            </a:r>
            <a:r>
              <a:rPr lang="en-US" altLang="zh-TW" sz="2400" b="1" dirty="0"/>
              <a:t>P20 </a:t>
            </a:r>
            <a:r>
              <a:rPr lang="zh-TW" altLang="en-US" sz="2400" b="1" dirty="0"/>
              <a:t>代表原書第 </a:t>
            </a:r>
            <a:r>
              <a:rPr lang="en-US" altLang="zh-TW" sz="2400" b="1" dirty="0"/>
              <a:t>20 </a:t>
            </a:r>
            <a:r>
              <a:rPr lang="zh-TW" altLang="en-US" sz="2400" b="1" dirty="0"/>
              <a:t>頁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860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A58E5-96BE-4ED6-B3FD-3FE9C391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850"/>
          </a:xfrm>
        </p:spPr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項目編號與符號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87A969-F4FE-485F-BF34-0250DD8D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88"/>
            <a:ext cx="10515600" cy="4599175"/>
          </a:xfrm>
        </p:spPr>
        <p:txBody>
          <a:bodyPr/>
          <a:lstStyle/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建議：取消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自動編號與自動項目符號。</a:t>
            </a:r>
            <a:endParaRPr lang="en-US" altLang="zh-TW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選擇題的每一個選項拆成單獨一列（不要把 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B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C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、</a:t>
            </a:r>
            <a:r>
              <a:rPr lang="en-US" altLang="zh-TW" b="0" i="0" dirty="0">
                <a:solidFill>
                  <a:srgbClr val="24292F"/>
                </a:solidFill>
                <a:effectLst/>
                <a:latin typeface="-apple-system"/>
              </a:rPr>
              <a:t>D </a:t>
            </a:r>
            <a:r>
              <a:rPr lang="zh-TW" altLang="en-US" b="0" i="0" dirty="0">
                <a:solidFill>
                  <a:srgbClr val="24292F"/>
                </a:solidFill>
                <a:effectLst/>
                <a:latin typeface="-apple-system"/>
              </a:rPr>
              <a:t>等選項全都排在一列）。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F4AEE0-91B9-4823-84BA-443422E5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0" y="3077638"/>
            <a:ext cx="7942857" cy="7619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18B11D-AD9E-456B-BD5C-0EF4B22F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94" y="4498437"/>
            <a:ext cx="3604393" cy="1831198"/>
          </a:xfrm>
          <a:prstGeom prst="rect">
            <a:avLst/>
          </a:prstGeom>
        </p:spPr>
      </p:pic>
      <p:sp>
        <p:nvSpPr>
          <p:cNvPr id="6" name="箭號: 弧形右彎 5">
            <a:extLst>
              <a:ext uri="{FF2B5EF4-FFF2-40B4-BE49-F238E27FC236}">
                <a16:creationId xmlns:a16="http://schemas.microsoft.com/office/drawing/2014/main" id="{5F4FD900-5828-4069-B369-2A3ED80B267B}"/>
              </a:ext>
            </a:extLst>
          </p:cNvPr>
          <p:cNvSpPr/>
          <p:nvPr/>
        </p:nvSpPr>
        <p:spPr>
          <a:xfrm rot="19602656">
            <a:off x="3299718" y="3921619"/>
            <a:ext cx="582853" cy="1410341"/>
          </a:xfrm>
          <a:prstGeom prst="curvedRightArrow">
            <a:avLst>
              <a:gd name="adj1" fmla="val 20284"/>
              <a:gd name="adj2" fmla="val 50000"/>
              <a:gd name="adj3" fmla="val 25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8C42E-8378-45AF-AD15-8CC17048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65125"/>
            <a:ext cx="3369733" cy="2293408"/>
          </a:xfrm>
        </p:spPr>
        <p:txBody>
          <a:bodyPr>
            <a:normAutofit fontScale="90000"/>
          </a:bodyPr>
          <a:lstStyle/>
          <a:p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取消 </a:t>
            </a:r>
            <a: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  <a:t>Word </a:t>
            </a:r>
            <a:b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自動編號與</a:t>
            </a:r>
            <a:br>
              <a:rPr lang="en-US" altLang="zh-TW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zh-TW" altLang="en-US" i="0" dirty="0">
                <a:solidFill>
                  <a:srgbClr val="24292F"/>
                </a:solidFill>
                <a:effectLst/>
                <a:latin typeface="-apple-system"/>
              </a:rPr>
              <a:t>自動項目符號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2496B7-8FAC-443E-BC5A-E907D4D0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35" y="277499"/>
            <a:ext cx="7209524" cy="3047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4FF633-262B-48F9-BA16-36853D73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27" y="3062245"/>
            <a:ext cx="5447619" cy="3085714"/>
          </a:xfrm>
          <a:prstGeom prst="rect">
            <a:avLst/>
          </a:prstGeom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509B72CA-B219-4B0B-9797-7BBE59D30962}"/>
              </a:ext>
            </a:extLst>
          </p:cNvPr>
          <p:cNvSpPr/>
          <p:nvPr/>
        </p:nvSpPr>
        <p:spPr>
          <a:xfrm rot="1879462">
            <a:off x="8799721" y="2195968"/>
            <a:ext cx="814291" cy="20767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45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85016-4567-451E-87D4-880D7BF5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92F"/>
                </a:solidFill>
                <a:latin typeface="-apple-system"/>
              </a:rPr>
              <a:t>一些常用</a:t>
            </a:r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符號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967C7-2AD9-4BDF-A633-8E8A1F38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有些符號無需使用 </a:t>
            </a:r>
            <a:r>
              <a:rPr lang="en-US" altLang="zh-TW" dirty="0" err="1"/>
              <a:t>MathType</a:t>
            </a:r>
            <a:r>
              <a:rPr lang="zh-TW" altLang="en-US" dirty="0"/>
              <a:t> 來</a:t>
            </a:r>
            <a:br>
              <a:rPr lang="en-US" altLang="zh-TW" dirty="0"/>
            </a:br>
            <a:r>
              <a:rPr lang="zh-TW" altLang="en-US" dirty="0"/>
              <a:t>編寫，</a:t>
            </a:r>
            <a:r>
              <a:rPr lang="en-US" altLang="zh-TW" dirty="0"/>
              <a:t>NVDA </a:t>
            </a:r>
            <a:r>
              <a:rPr lang="zh-TW" altLang="en-US" dirty="0"/>
              <a:t>可直接報讀。例如：</a:t>
            </a:r>
            <a:endParaRPr lang="en-US" altLang="zh-TW" dirty="0"/>
          </a:p>
          <a:p>
            <a:r>
              <a:rPr lang="zh-TW" altLang="en-US" dirty="0"/>
              <a:t>三角形：應使用 </a:t>
            </a:r>
            <a:r>
              <a:rPr lang="zh-TW" altLang="en-US" dirty="0">
                <a:solidFill>
                  <a:srgbClr val="C00000"/>
                </a:solidFill>
              </a:rPr>
              <a:t>△</a:t>
            </a:r>
            <a:r>
              <a:rPr lang="zh-TW" altLang="en-US" dirty="0"/>
              <a:t>，而不是 ∆。例如 △</a:t>
            </a:r>
            <a:r>
              <a:rPr lang="en-US" altLang="zh-TW" dirty="0"/>
              <a:t>ABC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水平符號：</a:t>
            </a:r>
            <a:r>
              <a:rPr lang="zh-TW" altLang="en-US" dirty="0">
                <a:solidFill>
                  <a:srgbClr val="C00000"/>
                </a:solidFill>
              </a:rPr>
              <a:t>∥</a:t>
            </a:r>
            <a:r>
              <a:rPr lang="zh-TW" altLang="en-US" dirty="0"/>
              <a:t>。例如 </a:t>
            </a:r>
            <a:r>
              <a:rPr lang="en-US" altLang="zh-TW" dirty="0"/>
              <a:t>A∥B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平行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垂直符號：</a:t>
            </a:r>
            <a:r>
              <a:rPr lang="zh-TW" altLang="en-US" dirty="0">
                <a:solidFill>
                  <a:srgbClr val="C00000"/>
                </a:solidFill>
              </a:rPr>
              <a:t>⊥</a:t>
            </a:r>
            <a:r>
              <a:rPr lang="zh-TW" altLang="en-US" dirty="0"/>
              <a:t>。例如 </a:t>
            </a:r>
            <a:r>
              <a:rPr lang="en-US" altLang="zh-TW" dirty="0"/>
              <a:t>A⊥B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A </a:t>
            </a:r>
            <a:r>
              <a:rPr lang="zh-TW" altLang="en-US" dirty="0"/>
              <a:t>垂直 </a:t>
            </a:r>
            <a:r>
              <a:rPr lang="en-US" altLang="zh-TW" dirty="0"/>
              <a:t>B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比值：半形冒號。例如 </a:t>
            </a:r>
            <a:r>
              <a:rPr lang="en-US" altLang="zh-TW" dirty="0"/>
              <a:t>3:2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>
                <a:solidFill>
                  <a:srgbClr val="C00000"/>
                </a:solidFill>
              </a:rPr>
              <a:t>3 </a:t>
            </a:r>
            <a:r>
              <a:rPr lang="zh-TW" altLang="en-US" dirty="0">
                <a:solidFill>
                  <a:srgbClr val="C00000"/>
                </a:solidFill>
              </a:rPr>
              <a:t>冒號 </a:t>
            </a:r>
            <a:r>
              <a:rPr lang="en-US" altLang="zh-TW" dirty="0">
                <a:solidFill>
                  <a:srgbClr val="C00000"/>
                </a:solidFill>
              </a:rPr>
              <a:t>2</a:t>
            </a:r>
            <a:r>
              <a:rPr lang="zh-TW" altLang="en-US" dirty="0"/>
              <a:t>」。</a:t>
            </a:r>
          </a:p>
          <a:p>
            <a:r>
              <a:rPr lang="zh-TW" altLang="en-US" dirty="0"/>
              <a:t>溫度、角度：</a:t>
            </a:r>
            <a:r>
              <a:rPr lang="en-US" altLang="zh-TW" dirty="0">
                <a:solidFill>
                  <a:srgbClr val="C00000"/>
                </a:solidFill>
              </a:rPr>
              <a:t>°</a:t>
            </a:r>
            <a:r>
              <a:rPr lang="zh-TW" altLang="en-US" dirty="0"/>
              <a:t>。例如 </a:t>
            </a:r>
            <a:r>
              <a:rPr lang="en-US" altLang="zh-TW" dirty="0"/>
              <a:t>90°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</a:t>
            </a:r>
            <a:r>
              <a:rPr lang="en-US" altLang="zh-TW" dirty="0"/>
              <a:t>90 </a:t>
            </a:r>
            <a:r>
              <a:rPr lang="zh-TW" altLang="en-US" dirty="0"/>
              <a:t>度」。</a:t>
            </a:r>
          </a:p>
          <a:p>
            <a:r>
              <a:rPr lang="zh-TW" altLang="en-US" dirty="0"/>
              <a:t>根號：</a:t>
            </a:r>
            <a:r>
              <a:rPr lang="zh-TW" altLang="en-US" dirty="0">
                <a:solidFill>
                  <a:srgbClr val="C00000"/>
                </a:solidFill>
              </a:rPr>
              <a:t>√</a:t>
            </a:r>
            <a:r>
              <a:rPr lang="zh-TW" altLang="en-US" dirty="0"/>
              <a:t>。可用於簡單的根號，例如：√</a:t>
            </a:r>
            <a:r>
              <a:rPr lang="en-US" altLang="zh-TW" dirty="0"/>
              <a:t>3</a:t>
            </a:r>
            <a:r>
              <a:rPr lang="zh-TW" altLang="en-US" dirty="0"/>
              <a:t>，</a:t>
            </a:r>
            <a:r>
              <a:rPr lang="en-US" altLang="zh-TW" dirty="0"/>
              <a:t>NVDA </a:t>
            </a:r>
            <a:r>
              <a:rPr lang="zh-TW" altLang="en-US" dirty="0"/>
              <a:t>會唸出「根號 </a:t>
            </a:r>
            <a:r>
              <a:rPr lang="en-US" altLang="zh-TW" dirty="0"/>
              <a:t>3</a:t>
            </a:r>
            <a:r>
              <a:rPr lang="zh-TW" altLang="en-US" dirty="0"/>
              <a:t>」。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FB5712C-BC23-412E-B6F6-00AD6C323557}"/>
              </a:ext>
            </a:extLst>
          </p:cNvPr>
          <p:cNvSpPr/>
          <p:nvPr/>
        </p:nvSpPr>
        <p:spPr>
          <a:xfrm>
            <a:off x="2339789" y="3603812"/>
            <a:ext cx="6759388" cy="2079812"/>
          </a:xfrm>
          <a:prstGeom prst="wedgeRoundRectCallout">
            <a:avLst>
              <a:gd name="adj1" fmla="val -18578"/>
              <a:gd name="adj2" fmla="val 383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90˚ </a:t>
            </a:r>
            <a:r>
              <a:rPr lang="zh-TW" altLang="en-US" sz="3600" b="1" dirty="0"/>
              <a:t>和 </a:t>
            </a:r>
            <a:r>
              <a:rPr lang="en-US" altLang="zh-TW" sz="3600" b="1" dirty="0"/>
              <a:t>90°</a:t>
            </a:r>
            <a:br>
              <a:rPr lang="en-US" altLang="zh-TW" sz="3600" b="1" dirty="0"/>
            </a:br>
            <a:r>
              <a:rPr lang="zh-TW" altLang="en-US" sz="2400" b="1" dirty="0"/>
              <a:t>二者看起來很像，但前者並不正確！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有疑慮時，應開啟 </a:t>
            </a:r>
            <a:r>
              <a:rPr lang="en-US" altLang="zh-TW" sz="2400" b="1" dirty="0"/>
              <a:t>NVDA </a:t>
            </a:r>
            <a:r>
              <a:rPr lang="zh-TW" altLang="en-US" sz="2400" b="1" dirty="0"/>
              <a:t>來確認報讀結果。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156C54B-E776-4A84-8E05-1A0D68A5FBC8}"/>
              </a:ext>
            </a:extLst>
          </p:cNvPr>
          <p:cNvSpPr/>
          <p:nvPr/>
        </p:nvSpPr>
        <p:spPr>
          <a:xfrm>
            <a:off x="6651812" y="1309150"/>
            <a:ext cx="3980329" cy="763075"/>
          </a:xfrm>
          <a:prstGeom prst="wedgeRoundRectCallout">
            <a:avLst>
              <a:gd name="adj1" fmla="val -74635"/>
              <a:gd name="adj2" fmla="val 148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NVDA</a:t>
            </a:r>
            <a:r>
              <a:rPr lang="zh-TW" altLang="en-US" sz="2800" b="1" dirty="0"/>
              <a:t>：變化量</a:t>
            </a:r>
          </a:p>
        </p:txBody>
      </p:sp>
    </p:spTree>
    <p:extLst>
      <p:ext uri="{BB962C8B-B14F-4D97-AF65-F5344CB8AC3E}">
        <p14:creationId xmlns:p14="http://schemas.microsoft.com/office/powerpoint/2010/main" val="31843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/>
              <a:t>NVDA </a:t>
            </a:r>
            <a:r>
              <a:rPr lang="zh-TW" altLang="en-US" dirty="0"/>
              <a:t>（測試轉譯結果，看看某些符號能否報讀出來）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66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761A7-E45D-404C-8AED-C49C286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輸入常用符號的方法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E92AD0-C834-4A2C-AFAB-F9F77AB1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350"/>
            <a:ext cx="10515600" cy="4351338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工具列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Windows </a:t>
            </a:r>
            <a:r>
              <a:rPr lang="zh-TW" altLang="en-US" dirty="0"/>
              <a:t>輸入法整合器</a:t>
            </a:r>
            <a:br>
              <a:rPr lang="en-US" altLang="zh-TW" dirty="0"/>
            </a:br>
            <a:r>
              <a:rPr lang="zh-TW" altLang="en-US" dirty="0"/>
              <a:t>（</a:t>
            </a:r>
            <a:r>
              <a:rPr lang="zh-TW" altLang="en-US" dirty="0">
                <a:hlinkClick r:id="rId2"/>
              </a:rPr>
              <a:t>參考影片</a:t>
            </a:r>
            <a:r>
              <a:rPr lang="zh-TW" altLang="en-US" dirty="0"/>
              <a:t>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FCD00B-F231-4176-9740-3CB8CA1D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47" y="1794949"/>
            <a:ext cx="6778534" cy="45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7B6B-1BE4-47EB-A874-16C3343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比值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9E6595-BA02-4D49-A1B4-A601F1C8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例如 </a:t>
            </a:r>
            <a:r>
              <a:rPr lang="en-US" altLang="zh-TW" dirty="0"/>
              <a:t>4:5</a:t>
            </a:r>
          </a:p>
          <a:p>
            <a:r>
              <a:rPr lang="en-US" altLang="zh-TW" dirty="0"/>
              <a:t>NVDA </a:t>
            </a:r>
            <a:r>
              <a:rPr lang="zh-TW" altLang="en-US" dirty="0"/>
              <a:t>報讀時不是唸出「四比五」，而是「四冒號五」。</a:t>
            </a:r>
            <a:endParaRPr lang="en-US" altLang="zh-TW" dirty="0"/>
          </a:p>
          <a:p>
            <a:r>
              <a:rPr lang="zh-TW" altLang="en-US" dirty="0"/>
              <a:t>如果 </a:t>
            </a:r>
            <a:r>
              <a:rPr lang="en-US" altLang="zh-TW" dirty="0"/>
              <a:t>NVDA </a:t>
            </a:r>
            <a:r>
              <a:rPr lang="zh-TW" altLang="en-US" dirty="0"/>
              <a:t>連冒號都沒有報讀，此時必須按 </a:t>
            </a:r>
            <a:r>
              <a:rPr lang="en-US" altLang="zh-TW" dirty="0"/>
              <a:t>NVDA+P </a:t>
            </a:r>
            <a:r>
              <a:rPr lang="zh-TW" altLang="en-US" dirty="0"/>
              <a:t>來提高 </a:t>
            </a:r>
            <a:r>
              <a:rPr lang="en-US" altLang="zh-TW" dirty="0"/>
              <a:t>NVDA </a:t>
            </a:r>
            <a:r>
              <a:rPr lang="zh-TW" altLang="en-US" dirty="0"/>
              <a:t>的「符號等級」，才會唸出冒號以及其他標點符號。</a:t>
            </a:r>
          </a:p>
          <a:p>
            <a:r>
              <a:rPr lang="zh-TW" altLang="en-US" dirty="0"/>
              <a:t>如果輸入成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公式，也就是寫成數學區塊，則無論 </a:t>
            </a:r>
            <a:r>
              <a:rPr lang="en-US" altLang="zh-TW" dirty="0"/>
              <a:t>NVDA </a:t>
            </a:r>
            <a:r>
              <a:rPr lang="zh-TW" altLang="en-US" dirty="0"/>
              <a:t>符號等級是什麼，都能夠唸出「冒號」。</a:t>
            </a:r>
          </a:p>
        </p:txBody>
      </p:sp>
    </p:spTree>
    <p:extLst>
      <p:ext uri="{BB962C8B-B14F-4D97-AF65-F5344CB8AC3E}">
        <p14:creationId xmlns:p14="http://schemas.microsoft.com/office/powerpoint/2010/main" val="2749309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5F15D-24FA-4A71-8E18-E46D04CE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92F"/>
                </a:solidFill>
                <a:effectLst/>
                <a:latin typeface="-apple-system"/>
              </a:rPr>
              <a:t>填空題的空格應如何表現？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776D2-D2C4-4225-BE7B-842E6E9C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考券上面的填空題，在需要學生填寫答案的地方，視覺上經常是以特定長度的底線來呈現。轉譯時，這個部分可以改成一對半形括弧，左右括弧中間可以加一個空白字元，像這樣：</a:t>
            </a:r>
            <a:r>
              <a:rPr lang="en-US" altLang="zh-TW" dirty="0"/>
              <a:t>( 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4F9A83-28EA-4AA9-903D-1B02857C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53" y="4280552"/>
            <a:ext cx="10207671" cy="987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F6EC94-4585-47BD-A289-30807B42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2" y="3168811"/>
            <a:ext cx="10521602" cy="1143212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738971A5-B2E2-49C7-850B-B302190CA4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65867" y="4096869"/>
            <a:ext cx="1600698" cy="86459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208EEBA6-E1C8-4AEE-8C6E-A075E6DFFF1D}"/>
              </a:ext>
            </a:extLst>
          </p:cNvPr>
          <p:cNvSpPr/>
          <p:nvPr/>
        </p:nvSpPr>
        <p:spPr>
          <a:xfrm>
            <a:off x="991952" y="5382642"/>
            <a:ext cx="5231736" cy="690566"/>
          </a:xfrm>
          <a:prstGeom prst="wedgeRoundRectCallout">
            <a:avLst>
              <a:gd name="adj1" fmla="val -30541"/>
              <a:gd name="adj2" fmla="val -80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半形括弧，中間要不要加一個空格？見仁見智。</a:t>
            </a:r>
          </a:p>
        </p:txBody>
      </p:sp>
    </p:spTree>
    <p:extLst>
      <p:ext uri="{BB962C8B-B14F-4D97-AF65-F5344CB8AC3E}">
        <p14:creationId xmlns:p14="http://schemas.microsoft.com/office/powerpoint/2010/main" val="8189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25018-AF7E-4CB7-A57A-8735C7D6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複製貼上的時候要留意多餘空白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F5A06-E926-46FD-9EBA-CEEB9727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範例一：線型函數 </a:t>
            </a:r>
            <a:r>
              <a:rPr lang="en-US" altLang="zh-TW" dirty="0"/>
              <a:t>f ( x ) = </a:t>
            </a:r>
            <a:r>
              <a:rPr lang="en-US" altLang="zh-TW" dirty="0">
                <a:highlight>
                  <a:srgbClr val="FFFF00"/>
                </a:highlight>
              </a:rPr>
              <a:t>- 1899x</a:t>
            </a:r>
            <a:r>
              <a:rPr lang="en-US" altLang="zh-TW" dirty="0"/>
              <a:t> + 21950</a:t>
            </a:r>
          </a:p>
          <a:p>
            <a:pPr marL="0" indent="0">
              <a:buNone/>
            </a:pPr>
            <a:r>
              <a:rPr lang="zh-TW" altLang="en-US" dirty="0"/>
              <a:t>範例二：座標 </a:t>
            </a:r>
            <a:r>
              <a:rPr lang="en-US" altLang="zh-TW" dirty="0"/>
              <a:t>( 10 ,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en-US" altLang="zh-TW" dirty="0"/>
              <a:t>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從原始教材檔案裡面直接複製文字的結果，發現其中有多餘的空白符號，使得負數的負號也跟其關連的數字當中隔了一個空白字元，例如 </a:t>
            </a:r>
            <a:r>
              <a:rPr lang="en-US" altLang="zh-TW" dirty="0">
                <a:highlight>
                  <a:srgbClr val="FFFF00"/>
                </a:highlight>
              </a:rPr>
              <a:t>- 2</a:t>
            </a:r>
            <a:r>
              <a:rPr lang="zh-TW" altLang="en-US" dirty="0"/>
              <a:t>。像這種情形，</a:t>
            </a:r>
            <a:r>
              <a:rPr lang="zh-TW" altLang="en-US" dirty="0">
                <a:solidFill>
                  <a:srgbClr val="FF0000"/>
                </a:solidFill>
              </a:rPr>
              <a:t>在轉譯時應該要把容易造成語意混淆的多餘空白字元刪除</a:t>
            </a:r>
            <a:r>
              <a:rPr lang="zh-TW" altLang="en-US" dirty="0"/>
              <a:t>，以免造成閱讀時的誤解。</a:t>
            </a:r>
          </a:p>
        </p:txBody>
      </p:sp>
    </p:spTree>
    <p:extLst>
      <p:ext uri="{BB962C8B-B14F-4D97-AF65-F5344CB8AC3E}">
        <p14:creationId xmlns:p14="http://schemas.microsoft.com/office/powerpoint/2010/main" val="2146337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7AEB-46BA-47B2-9F7A-3AAA64A29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122363"/>
            <a:ext cx="9423400" cy="2387600"/>
          </a:xfrm>
        </p:spPr>
        <p:txBody>
          <a:bodyPr/>
          <a:lstStyle/>
          <a:p>
            <a:r>
              <a:rPr lang="en-US" altLang="zh-TW" b="1" dirty="0"/>
              <a:t>Part II. </a:t>
            </a:r>
            <a:r>
              <a:rPr lang="zh-TW" altLang="en-US" b="1" dirty="0"/>
              <a:t>數學教材轉譯</a:t>
            </a:r>
            <a:br>
              <a:rPr lang="en-US" altLang="zh-TW" b="1" dirty="0"/>
            </a:br>
            <a:r>
              <a:rPr lang="zh-TW" altLang="en-US" b="1" dirty="0"/>
              <a:t>工具與流程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1DAB7D7-DB00-4702-8F67-F5B698EBF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75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A24E-F566-4A2C-AA33-7DB9AD4E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2C4DF-1F8B-4EE7-80F5-D78812F3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  <a:endParaRPr lang="en-US" altLang="zh-TW" dirty="0"/>
          </a:p>
          <a:p>
            <a:r>
              <a:rPr lang="zh-TW" altLang="en-US" dirty="0"/>
              <a:t>作業環境需求</a:t>
            </a:r>
            <a:endParaRPr lang="en-US" altLang="zh-TW" dirty="0"/>
          </a:p>
          <a:p>
            <a:r>
              <a:rPr lang="zh-TW" altLang="en-US" dirty="0"/>
              <a:t>數學教材轉譯（有幾個上機練習）</a:t>
            </a:r>
            <a:endParaRPr lang="en-US" altLang="zh-TW" dirty="0"/>
          </a:p>
          <a:p>
            <a:pPr lvl="1"/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軟體介紹（安裝與基本操作）</a:t>
            </a:r>
          </a:p>
          <a:p>
            <a:pPr lvl="1"/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 的數學表示法</a:t>
            </a:r>
            <a:endParaRPr lang="en-US" altLang="zh-TW" dirty="0"/>
          </a:p>
          <a:p>
            <a:pPr lvl="1"/>
            <a:r>
              <a:rPr lang="zh-TW" altLang="en-US" dirty="0"/>
              <a:t>把 </a:t>
            </a:r>
            <a:r>
              <a:rPr lang="en-US" altLang="zh-TW" dirty="0"/>
              <a:t>Word </a:t>
            </a:r>
            <a:r>
              <a:rPr lang="zh-TW" altLang="en-US" dirty="0"/>
              <a:t>文件轉換成 </a:t>
            </a:r>
            <a:r>
              <a:rPr lang="en-US" altLang="zh-TW" dirty="0"/>
              <a:t>HTML</a:t>
            </a:r>
            <a:r>
              <a:rPr lang="zh-TW" altLang="en-US" dirty="0"/>
              <a:t> 以便 </a:t>
            </a:r>
            <a:r>
              <a:rPr lang="en-US" altLang="zh-TW" dirty="0"/>
              <a:t>NVDA </a:t>
            </a:r>
            <a:r>
              <a:rPr lang="zh-TW" altLang="en-US" dirty="0"/>
              <a:t>報讀數學公式</a:t>
            </a:r>
            <a:endParaRPr lang="en-US" altLang="zh-TW" dirty="0"/>
          </a:p>
          <a:p>
            <a:pPr lvl="1"/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軟體介紹（安裝與用法）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628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B55F9-DFC4-4375-BC8B-3D191A48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5633D-1D9B-48B4-99F5-DC395157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使用影像辨識（</a:t>
            </a:r>
            <a:r>
              <a:rPr lang="en-US" altLang="zh-TW" dirty="0"/>
              <a:t>OCR</a:t>
            </a:r>
            <a:r>
              <a:rPr lang="zh-TW" altLang="en-US" dirty="0"/>
              <a:t>）工具來進行圖文辨識。</a:t>
            </a:r>
            <a:endParaRPr lang="en-US" altLang="zh-TW" dirty="0"/>
          </a:p>
          <a:p>
            <a:r>
              <a:rPr lang="zh-TW" altLang="en-US" dirty="0"/>
              <a:t>將一份數學教材轉譯成視障者能夠使用的檔案。</a:t>
            </a:r>
            <a:endParaRPr lang="en-US" altLang="zh-TW" dirty="0"/>
          </a:p>
          <a:p>
            <a:r>
              <a:rPr lang="zh-TW" altLang="en-US" dirty="0"/>
              <a:t>認識 </a:t>
            </a:r>
            <a:r>
              <a:rPr lang="en-US" altLang="zh-TW" dirty="0"/>
              <a:t>LaTeX</a:t>
            </a:r>
            <a:r>
              <a:rPr lang="zh-TW" altLang="en-US" dirty="0"/>
              <a:t>、</a:t>
            </a:r>
            <a:r>
              <a:rPr lang="en-US" altLang="zh-TW" dirty="0"/>
              <a:t>MathML</a:t>
            </a:r>
            <a:r>
              <a:rPr lang="zh-TW" altLang="en-US" dirty="0"/>
              <a:t>，以及他們與數學教材的關係。</a:t>
            </a:r>
            <a:r>
              <a:rPr lang="en-US" altLang="zh-TW" dirty="0"/>
              <a:t> </a:t>
            </a:r>
          </a:p>
          <a:p>
            <a:r>
              <a:rPr lang="zh-TW" altLang="en-US" dirty="0"/>
              <a:t>了解如何更快速地輸入數學公式，以及其他提高生產力的工具和技巧。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048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08A3-E9EF-480B-A5E9-65AD56DB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作業環境的基本需求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462EC-43EE-4983-BAAE-AC1C07E16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一台夠快的電腦（筆電），最好有雙螢幕。</a:t>
            </a:r>
            <a:endParaRPr lang="en-US" altLang="zh-TW" dirty="0"/>
          </a:p>
          <a:p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+ Office 2016</a:t>
            </a:r>
            <a:r>
              <a:rPr lang="zh-TW" altLang="en-US" dirty="0"/>
              <a:t>（或更新的版本）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帳號（使用雲端硬碟以及註冊其他網站）</a:t>
            </a:r>
            <a:endParaRPr lang="en-US" altLang="zh-TW" dirty="0"/>
          </a:p>
          <a:p>
            <a:r>
              <a:rPr lang="en-US" altLang="zh-TW" dirty="0"/>
              <a:t>PDF </a:t>
            </a:r>
            <a:r>
              <a:rPr lang="zh-TW" altLang="en-US" dirty="0"/>
              <a:t>閱讀器（例如 </a:t>
            </a:r>
            <a:r>
              <a:rPr lang="en-US" altLang="zh-TW" dirty="0"/>
              <a:t>Adobe Reader</a:t>
            </a:r>
            <a:r>
              <a:rPr lang="zh-TW" altLang="en-US" dirty="0"/>
              <a:t>）、抓圖軟體</a:t>
            </a:r>
            <a:endParaRPr lang="en-US" altLang="zh-TW" dirty="0"/>
          </a:p>
          <a:p>
            <a:r>
              <a:rPr lang="en-US" altLang="zh-TW" dirty="0">
                <a:solidFill>
                  <a:srgbClr val="C00000"/>
                </a:solidFill>
              </a:rPr>
              <a:t>NVDA + Access8Math</a:t>
            </a:r>
            <a:r>
              <a:rPr lang="zh-TW" altLang="en-US" dirty="0">
                <a:solidFill>
                  <a:srgbClr val="C00000"/>
                </a:solidFill>
              </a:rPr>
              <a:t>（確認轉譯結果，看看某些符號能否報讀出來）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err="1">
                <a:solidFill>
                  <a:srgbClr val="C00000"/>
                </a:solidFill>
              </a:rPr>
              <a:t>MathType</a:t>
            </a:r>
            <a:r>
              <a:rPr lang="zh-TW" altLang="en-US" dirty="0">
                <a:solidFill>
                  <a:srgbClr val="C00000"/>
                </a:solidFill>
              </a:rPr>
              <a:t>、數學公式 </a:t>
            </a:r>
            <a:r>
              <a:rPr lang="en-US" altLang="zh-TW" dirty="0">
                <a:solidFill>
                  <a:srgbClr val="C00000"/>
                </a:solidFill>
              </a:rPr>
              <a:t>OCR</a:t>
            </a:r>
            <a:r>
              <a:rPr lang="zh-TW" altLang="en-US" dirty="0">
                <a:solidFill>
                  <a:srgbClr val="C00000"/>
                </a:solidFill>
              </a:rPr>
              <a:t> 軟體（例如 </a:t>
            </a:r>
            <a:r>
              <a:rPr lang="en-US" altLang="zh-TW" dirty="0" err="1">
                <a:solidFill>
                  <a:srgbClr val="C00000"/>
                </a:solidFill>
              </a:rPr>
              <a:t>Mathpix</a:t>
            </a:r>
            <a:r>
              <a:rPr lang="en-US" altLang="zh-TW" dirty="0">
                <a:solidFill>
                  <a:srgbClr val="C00000"/>
                </a:solidFill>
              </a:rPr>
              <a:t> Snip</a:t>
            </a:r>
            <a:r>
              <a:rPr lang="zh-TW" altLang="en-US" dirty="0">
                <a:solidFill>
                  <a:srgbClr val="C00000"/>
                </a:solidFill>
              </a:rPr>
              <a:t>）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對 </a:t>
            </a:r>
            <a:r>
              <a:rPr lang="en-US" altLang="zh-TW" dirty="0">
                <a:solidFill>
                  <a:srgbClr val="C00000"/>
                </a:solidFill>
              </a:rPr>
              <a:t>LaTeX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HTML </a:t>
            </a:r>
            <a:r>
              <a:rPr lang="zh-TW" altLang="en-US" dirty="0">
                <a:solidFill>
                  <a:srgbClr val="C00000"/>
                </a:solidFill>
              </a:rPr>
              <a:t>語法的基本認識</a:t>
            </a:r>
          </a:p>
        </p:txBody>
      </p:sp>
    </p:spTree>
    <p:extLst>
      <p:ext uri="{BB962C8B-B14F-4D97-AF65-F5344CB8AC3E}">
        <p14:creationId xmlns:p14="http://schemas.microsoft.com/office/powerpoint/2010/main" val="2566281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B198-E166-48B7-A1FA-1737BDD16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數學教材轉譯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C30C4B2-3EAF-4F0C-84C7-F7AEA49A1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364"/>
            <a:ext cx="9144000" cy="1286435"/>
          </a:xfrm>
        </p:spPr>
        <p:txBody>
          <a:bodyPr/>
          <a:lstStyle/>
          <a:p>
            <a:r>
              <a:rPr lang="zh-TW" altLang="en-US" dirty="0"/>
              <a:t>相關軟體的安裝與基本用法</a:t>
            </a:r>
          </a:p>
        </p:txBody>
      </p:sp>
    </p:spTree>
    <p:extLst>
      <p:ext uri="{BB962C8B-B14F-4D97-AF65-F5344CB8AC3E}">
        <p14:creationId xmlns:p14="http://schemas.microsoft.com/office/powerpoint/2010/main" val="136890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825F5-C96F-402D-89E7-AAED94D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CD6DE-30AD-4D9F-9A42-BE0B7D99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功能強大的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數學公式編輯器，與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Word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搭配使用</a:t>
            </a:r>
            <a:r>
              <a:rPr lang="zh-TW" altLang="en-US" dirty="0"/>
              <a:t>，能夠輸入複雜的數學方程式和符號。</a:t>
            </a:r>
            <a:endParaRPr lang="en-US" altLang="zh-TW" dirty="0"/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付費軟體</a:t>
            </a:r>
            <a:r>
              <a:rPr lang="zh-TW" altLang="en-US" dirty="0"/>
              <a:t>，有 </a:t>
            </a:r>
            <a:r>
              <a:rPr lang="en-US" altLang="zh-TW" dirty="0"/>
              <a:t>30 </a:t>
            </a:r>
            <a:r>
              <a:rPr lang="zh-TW" altLang="en-US" dirty="0"/>
              <a:t>天免費試用期。試用期間可使用完整功能。</a:t>
            </a:r>
            <a:endParaRPr lang="en-US" altLang="zh-TW" dirty="0"/>
          </a:p>
          <a:p>
            <a:r>
              <a:rPr lang="zh-TW" altLang="en-US" dirty="0"/>
              <a:t>支援手寫辨識（不見得實用）</a:t>
            </a:r>
            <a:endParaRPr lang="en-US" altLang="zh-TW" dirty="0"/>
          </a:p>
          <a:p>
            <a:r>
              <a:rPr lang="zh-TW" altLang="en-US" dirty="0"/>
              <a:t>可將數學公式物件轉換成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LaTeX</a:t>
            </a:r>
            <a:r>
              <a:rPr lang="en-US" altLang="zh-TW" dirty="0"/>
              <a:t> </a:t>
            </a:r>
            <a:r>
              <a:rPr lang="zh-TW" altLang="en-US" dirty="0"/>
              <a:t>或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MathML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LaTeX: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常讀作 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[ˈ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Charis SIL"/>
              </a:rPr>
              <a:t>lɑːtɛk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Charis SIL"/>
              </a:rPr>
              <a:t>]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Charis SIL"/>
              </a:rPr>
              <a:t>，是</a:t>
            </a:r>
            <a:r>
              <a:rPr lang="zh-TW" altLang="en-US" dirty="0"/>
              <a:t>功能非常強大的純文字排版語言，可表現各種複雜的排版樣式、表格、與數學公式。</a:t>
            </a:r>
            <a:endParaRPr lang="en-US" altLang="zh-TW" dirty="0"/>
          </a:p>
          <a:p>
            <a:pPr lvl="1"/>
            <a:r>
              <a:rPr lang="en-US" altLang="zh-TW" dirty="0"/>
              <a:t>MathML:</a:t>
            </a:r>
            <a:r>
              <a:rPr lang="zh-TW" altLang="en-US" sz="2400" dirty="0"/>
              <a:t>一種通用的數學標記語言，編寫的語法是 </a:t>
            </a:r>
            <a:r>
              <a:rPr lang="en-US" altLang="zh-TW" sz="2400" dirty="0"/>
              <a:t>XML</a:t>
            </a:r>
            <a:r>
              <a:rPr lang="zh-TW" altLang="en-US" sz="2400" dirty="0"/>
              <a:t>（大多用於應用程式之間的檔案交換）。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598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FD681-F14B-4DEF-B549-B5241F41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PDF </a:t>
            </a:r>
            <a:r>
              <a:rPr lang="zh-TW" altLang="en-US" dirty="0"/>
              <a:t>檔案取得文字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C5DC-953C-4FCA-AA95-B0BDF4FD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有的 </a:t>
            </a:r>
            <a:r>
              <a:rPr lang="en-US" altLang="zh-TW" dirty="0"/>
              <a:t>PDF </a:t>
            </a:r>
            <a:r>
              <a:rPr lang="zh-TW" altLang="en-US" dirty="0"/>
              <a:t>檔案中的文字可以直接取出：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Windows </a:t>
            </a:r>
            <a:r>
              <a:rPr lang="zh-TW" altLang="en-US" dirty="0"/>
              <a:t>剪貼簿，以「複製、貼上」方式取出（少量段落）。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PDF </a:t>
            </a:r>
            <a:r>
              <a:rPr lang="zh-TW" altLang="en-US" dirty="0"/>
              <a:t>閱讀軟體本身提供的「另存為文字」功能（全部內容）。</a:t>
            </a:r>
            <a:endParaRPr lang="en-US" altLang="zh-TW" dirty="0"/>
          </a:p>
          <a:p>
            <a:r>
              <a:rPr lang="zh-TW" altLang="en-US" dirty="0"/>
              <a:t>無法複製貼上的情形：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有些文字經過複製貼上之後，會變成亂碼。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有些文字其實不是以字元形式儲存，而是圖片。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1F156A6-2447-4047-A079-CBA11373AFED}"/>
              </a:ext>
            </a:extLst>
          </p:cNvPr>
          <p:cNvSpPr/>
          <p:nvPr/>
        </p:nvSpPr>
        <p:spPr>
          <a:xfrm>
            <a:off x="4182533" y="4715934"/>
            <a:ext cx="6163734" cy="1202267"/>
          </a:xfrm>
          <a:prstGeom prst="wedgeRoundRectCallout">
            <a:avLst>
              <a:gd name="adj1" fmla="val -55731"/>
              <a:gd name="adj2" fmla="val -517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必須自行輸入文字，或者利用影像辨識軟體來自動辨識圖片中的文字。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12480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683BE-8C7F-454E-83E9-66E188A12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8974"/>
            <a:ext cx="9144000" cy="1862884"/>
          </a:xfrm>
        </p:spPr>
        <p:txBody>
          <a:bodyPr/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MathType</a:t>
            </a:r>
            <a:r>
              <a:rPr lang="zh-TW" altLang="en-US" b="1" dirty="0"/>
              <a:t> 的</a:t>
            </a:r>
            <a:br>
              <a:rPr lang="en-US" altLang="zh-TW" b="1" dirty="0"/>
            </a:br>
            <a:r>
              <a:rPr lang="zh-TW" altLang="en-US" b="1" dirty="0"/>
              <a:t>安裝與入門基本操作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FA4236-66A0-4666-A249-AE011139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91" y="2714868"/>
            <a:ext cx="9759217" cy="24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18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8FFFB-02C3-4DDA-AC30-4D8DF761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常用快速鍵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9AE86-EBBE-4194-A4D1-E5A08F27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5787"/>
            <a:ext cx="10515600" cy="15511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下載：</a:t>
            </a:r>
            <a:r>
              <a:rPr lang="en-US" altLang="zh-TW" dirty="0" err="1">
                <a:hlinkClick r:id="rId2"/>
              </a:rPr>
              <a:t>MathType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常用快速鍵小抄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B83969-94E8-4000-A835-85E853DA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9" y="1894874"/>
            <a:ext cx="10904762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2BC3E-91B7-4B78-8EA1-75C8C31B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r>
              <a:rPr lang="zh-TW" altLang="en-US" dirty="0"/>
              <a:t>：使用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輸入數學公式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C123A8-F60C-4334-95F0-1F2BCC8F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MathType</a:t>
            </a:r>
            <a:r>
              <a:rPr lang="zh-TW" altLang="en-US" dirty="0"/>
              <a:t>。</a:t>
            </a:r>
            <a:r>
              <a:rPr lang="zh-TW" altLang="en-US" dirty="0">
                <a:hlinkClick r:id="rId2"/>
              </a:rPr>
              <a:t>點這裡開啟安裝過程的影片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Word </a:t>
            </a:r>
            <a:r>
              <a:rPr lang="zh-TW" altLang="en-US" dirty="0"/>
              <a:t>文件中使用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編輯器輸入下列數學公式：</a:t>
            </a:r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1: </a:t>
            </a:r>
          </a:p>
          <a:p>
            <a:endParaRPr lang="en-US" altLang="zh-TW" dirty="0"/>
          </a:p>
          <a:p>
            <a:r>
              <a:rPr lang="zh-TW" altLang="en-US" dirty="0"/>
              <a:t>公式 </a:t>
            </a:r>
            <a:r>
              <a:rPr lang="en-US" altLang="zh-TW" dirty="0"/>
              <a:t>2:</a:t>
            </a:r>
          </a:p>
          <a:p>
            <a:endParaRPr lang="en-US" altLang="zh-TW" dirty="0"/>
          </a:p>
          <a:p>
            <a:r>
              <a:rPr lang="zh-TW" altLang="en-US" dirty="0"/>
              <a:t>完成後，存檔為 </a:t>
            </a:r>
            <a:r>
              <a:rPr lang="en-US" altLang="zh-TW" dirty="0"/>
              <a:t>ex1.docx</a:t>
            </a:r>
            <a:r>
              <a:rPr lang="zh-TW" altLang="en-US" dirty="0"/>
              <a:t> （後續練習會繼續使用）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05D289-1A71-4F2E-8693-239BD57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36" y="2757488"/>
            <a:ext cx="2686052" cy="6715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32CFA1-A366-4F3D-8538-D3955B90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36" y="3464578"/>
            <a:ext cx="7887758" cy="12407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0393C3-E3EF-4141-AC6B-4C195F93B8F8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9619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B0001-C399-48BC-98D7-13E81B96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的數學公式語法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DCE872-977B-44A4-A23D-D6AB3F9B6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765"/>
            <a:ext cx="10515600" cy="842682"/>
          </a:xfrm>
        </p:spPr>
        <p:txBody>
          <a:bodyPr/>
          <a:lstStyle/>
          <a:p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快速鍵：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6AA60-B2B8-49AE-8726-E4535D19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39" y="1551734"/>
            <a:ext cx="5133333" cy="9238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858E659-41C2-4D65-80CB-345EF7520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8902"/>
              </p:ext>
            </p:extLst>
          </p:nvPr>
        </p:nvGraphicFramePr>
        <p:xfrm>
          <a:off x="564775" y="2622621"/>
          <a:ext cx="10954871" cy="328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707">
                  <a:extLst>
                    <a:ext uri="{9D8B030D-6E8A-4147-A177-3AD203B41FA5}">
                      <a16:colId xmlns:a16="http://schemas.microsoft.com/office/drawing/2014/main" val="1802897847"/>
                    </a:ext>
                  </a:extLst>
                </a:gridCol>
                <a:gridCol w="7324164">
                  <a:extLst>
                    <a:ext uri="{9D8B030D-6E8A-4147-A177-3AD203B41FA5}">
                      <a16:colId xmlns:a16="http://schemas.microsoft.com/office/drawing/2014/main" val="4028998013"/>
                    </a:ext>
                  </a:extLst>
                </a:gridCol>
              </a:tblGrid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3{{x}^{2}}+5x+1=0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ascadia Code" panose="020B0609020000020004" pitchFamily="49" charset="0"/>
                        </a:rPr>
                        <a:t>$</a:t>
                      </a:r>
                      <a:endParaRPr lang="zh-TW" altLang="zh-TW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34314"/>
                  </a:ext>
                </a:extLst>
              </a:tr>
              <a:tr h="16425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7E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\[</a:t>
                      </a:r>
                      <a:r>
                        <a:rPr lang="en-US" altLang="zh-TW" sz="2400" b="1" i="0" kern="12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Cascadia Code" panose="020B0609020000020004" pitchFamily="49" charset="0"/>
                        </a:rPr>
                        <a:t>\frac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a(ap+b1-c)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{{a}^{2}}+{{b}^{2}}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}</a:t>
                      </a:r>
                      <a:r>
                        <a:rPr lang="en-US" altLang="zh-TW" sz="24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+mn-ea"/>
                          <a:cs typeface="Cascadia Code" panose="020B0609020000020004" pitchFamily="49" charset="0"/>
                        </a:rPr>
                        <a:t>\]</a:t>
                      </a:r>
                      <a:endParaRPr lang="zh-TW" altLang="en-US" sz="24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+mn-ea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rgbClr val="C7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48890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5F2FB03-60EA-48CC-A02A-3D81A012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0662"/>
            <a:ext cx="3026709" cy="7566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C0BE66-9B58-4B82-98D9-8C038715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17" y="4424697"/>
            <a:ext cx="3038263" cy="1251049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390C66A-4C68-463F-875B-45691E97474D}"/>
              </a:ext>
            </a:extLst>
          </p:cNvPr>
          <p:cNvSpPr/>
          <p:nvPr/>
        </p:nvSpPr>
        <p:spPr>
          <a:xfrm>
            <a:off x="7745506" y="3815282"/>
            <a:ext cx="3774140" cy="724544"/>
          </a:xfrm>
          <a:prstGeom prst="wedgeRoundRectCallout">
            <a:avLst>
              <a:gd name="adj1" fmla="val -36027"/>
              <a:gd name="adj2" fmla="val 933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不見得要那麼多層大括弧</a:t>
            </a:r>
          </a:p>
        </p:txBody>
      </p:sp>
    </p:spTree>
    <p:extLst>
      <p:ext uri="{BB962C8B-B14F-4D97-AF65-F5344CB8AC3E}">
        <p14:creationId xmlns:p14="http://schemas.microsoft.com/office/powerpoint/2010/main" val="2994594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A6F39-7040-4490-972E-584E674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LaTeX </a:t>
            </a:r>
            <a:r>
              <a:rPr lang="zh-TW" altLang="en-US" dirty="0"/>
              <a:t>語法解析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CDD00-5CC2-41A6-9C10-1C8A20C58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3387"/>
          </a:xfrm>
        </p:spPr>
        <p:txBody>
          <a:bodyPr>
            <a:normAutofit/>
          </a:bodyPr>
          <a:lstStyle/>
          <a:p>
            <a:r>
              <a:rPr lang="zh-TW" altLang="en-US" dirty="0"/>
              <a:t>數學區塊至少有兩種表示法：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行內（</a:t>
            </a:r>
            <a:r>
              <a:rPr lang="en-US" altLang="zh-TW" b="1" dirty="0">
                <a:solidFill>
                  <a:srgbClr val="0070C0"/>
                </a:solidFill>
              </a:rPr>
              <a:t>Inline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zh-TW" altLang="en-US" dirty="0">
                <a:highlight>
                  <a:srgbClr val="FFFF00"/>
                </a:highlight>
              </a:rPr>
              <a:t> 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$</a:t>
            </a:r>
            <a:r>
              <a:rPr lang="en-US" altLang="zh-TW" b="1" dirty="0">
                <a:highlight>
                  <a:srgbClr val="FFFF00"/>
                </a:highlight>
              </a:rPr>
              <a:t> </a:t>
            </a:r>
            <a:r>
              <a:rPr lang="en-US" altLang="zh-TW" b="1" dirty="0"/>
              <a:t>  </a:t>
            </a:r>
            <a:r>
              <a:rPr lang="zh-TW" altLang="en-US" b="1" dirty="0"/>
              <a:t>範例：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3x^2+5x+1=0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獨立呈現（</a:t>
            </a:r>
            <a:r>
              <a:rPr lang="en-US" altLang="zh-TW" b="1" dirty="0">
                <a:solidFill>
                  <a:srgbClr val="0070C0"/>
                </a:solidFill>
              </a:rPr>
              <a:t>display</a:t>
            </a:r>
            <a:r>
              <a:rPr lang="en-US" altLang="zh-TW" dirty="0"/>
              <a:t> mode</a:t>
            </a:r>
            <a:r>
              <a:rPr lang="zh-TW" altLang="en-US" dirty="0"/>
              <a:t>）：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\[</a:t>
            </a:r>
            <a:r>
              <a:rPr lang="en-US" altLang="zh-TW" dirty="0">
                <a:highlight>
                  <a:srgbClr val="FFFF00"/>
                </a:highlight>
              </a:rPr>
              <a:t> </a:t>
            </a:r>
            <a:r>
              <a:rPr lang="zh-TW" altLang="en-US" dirty="0">
                <a:highlight>
                  <a:srgbClr val="FFFF00"/>
                </a:highlight>
              </a:rPr>
              <a:t>數學式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\]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zh-TW" altLang="en-US" b="1" dirty="0"/>
              <a:t>範例：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  <a:r>
              <a:rPr lang="en-US" altLang="zh-TW" sz="24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{x^2+y^2=5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ascadia Code" panose="020B0609020000020004" pitchFamily="49" charset="0"/>
              </a:rPr>
              <a:t>$</a:t>
            </a:r>
          </a:p>
          <a:p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042BB5-3E75-448F-AFC5-AA0DA387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62754"/>
              </p:ext>
            </p:extLst>
          </p:nvPr>
        </p:nvGraphicFramePr>
        <p:xfrm>
          <a:off x="1117601" y="3554507"/>
          <a:ext cx="44225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294">
                  <a:extLst>
                    <a:ext uri="{9D8B030D-6E8A-4147-A177-3AD203B41FA5}">
                      <a16:colId xmlns:a16="http://schemas.microsoft.com/office/drawing/2014/main" val="2331949456"/>
                    </a:ext>
                  </a:extLst>
                </a:gridCol>
                <a:gridCol w="2211294">
                  <a:extLst>
                    <a:ext uri="{9D8B030D-6E8A-4147-A177-3AD203B41FA5}">
                      <a16:colId xmlns:a16="http://schemas.microsoft.com/office/drawing/2014/main" val="3278539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語法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8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上標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^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3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下標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_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0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\frac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0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群組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latin typeface="Verdana" panose="020B0604030504040204" pitchFamily="34" charset="0"/>
                        </a:rPr>
                        <a:t>{}</a:t>
                      </a:r>
                      <a:endParaRPr lang="zh-TW" altLang="en-US" b="1" dirty="0">
                        <a:latin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4144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7823F87-6235-4984-A450-57EE81AD99C2}"/>
              </a:ext>
            </a:extLst>
          </p:cNvPr>
          <p:cNvSpPr txBox="1"/>
          <p:nvPr/>
        </p:nvSpPr>
        <p:spPr>
          <a:xfrm>
            <a:off x="5988423" y="3854824"/>
            <a:ext cx="502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👉 延伸閱讀：</a:t>
            </a:r>
            <a:r>
              <a:rPr lang="zh-TW" altLang="en-US" sz="2000" b="1" dirty="0">
                <a:hlinkClick r:id="rId2"/>
              </a:rPr>
              <a:t>常用 </a:t>
            </a:r>
            <a:r>
              <a:rPr lang="en-US" altLang="zh-TW" sz="2000" b="1" dirty="0">
                <a:hlinkClick r:id="rId2"/>
              </a:rPr>
              <a:t>LaTeX </a:t>
            </a:r>
            <a:r>
              <a:rPr lang="zh-TW" altLang="en-US" sz="2000" b="1" dirty="0">
                <a:hlinkClick r:id="rId2"/>
              </a:rPr>
              <a:t>數學符號指令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0014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F99B2-A4D5-4CE2-ADCC-53E14C63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練習 </a:t>
            </a:r>
            <a:r>
              <a:rPr lang="en-US" altLang="zh-TW" sz="3600" dirty="0"/>
              <a:t>3</a:t>
            </a:r>
            <a:r>
              <a:rPr lang="zh-TW" altLang="en-US" sz="3600" dirty="0"/>
              <a:t>：在 </a:t>
            </a:r>
            <a:r>
              <a:rPr lang="en-US" altLang="zh-TW" sz="3600" dirty="0" err="1"/>
              <a:t>MathType</a:t>
            </a:r>
            <a:r>
              <a:rPr lang="zh-TW" altLang="en-US" sz="3600" dirty="0"/>
              <a:t> 公式與 </a:t>
            </a:r>
            <a:r>
              <a:rPr lang="en-US" altLang="zh-TW" sz="3600" dirty="0"/>
              <a:t>LaTeX </a:t>
            </a:r>
            <a:r>
              <a:rPr lang="zh-TW" altLang="en-US" sz="3600" dirty="0"/>
              <a:t>之間轉換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B0E99-23E2-4F13-91A1-EB5814C3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8859" cy="4351338"/>
          </a:xfrm>
        </p:spPr>
        <p:txBody>
          <a:bodyPr/>
          <a:lstStyle/>
          <a:p>
            <a:r>
              <a:rPr lang="zh-TW" altLang="en-US" dirty="0"/>
              <a:t>把上一個練習所輸入的公式轉換成 </a:t>
            </a:r>
            <a:r>
              <a:rPr lang="en-US" altLang="zh-TW" dirty="0"/>
              <a:t>LaTeX</a:t>
            </a:r>
            <a:r>
              <a:rPr lang="zh-TW" altLang="en-US" dirty="0"/>
              <a:t> 語法。</a:t>
            </a:r>
            <a:endParaRPr lang="en-US" altLang="zh-TW" dirty="0"/>
          </a:p>
          <a:p>
            <a:r>
              <a:rPr lang="zh-TW" altLang="en-US" dirty="0"/>
              <a:t>觀察 </a:t>
            </a:r>
            <a:r>
              <a:rPr lang="en-US" altLang="zh-TW" dirty="0"/>
              <a:t>LaTeX </a:t>
            </a:r>
            <a:r>
              <a:rPr lang="zh-TW" altLang="en-US" dirty="0"/>
              <a:t>語法，嘗試了解並記住一些簡單的語法規則。</a:t>
            </a:r>
            <a:endParaRPr lang="en-US" altLang="zh-TW" dirty="0"/>
          </a:p>
          <a:p>
            <a:r>
              <a:rPr lang="zh-TW" altLang="en-US" dirty="0"/>
              <a:t>把 </a:t>
            </a:r>
            <a:r>
              <a:rPr lang="en-US" altLang="zh-TW" dirty="0"/>
              <a:t>LaTeX </a:t>
            </a:r>
            <a:r>
              <a:rPr lang="zh-TW" altLang="en-US" dirty="0"/>
              <a:t>數學公式字串轉回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公式物件。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9B4F95-B2BD-495A-9735-0F31C1D7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6" y="1690688"/>
            <a:ext cx="533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00BE5F9-0F2F-4A6C-AFF8-51B39BE4BD0D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92477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BD05-8C21-40BE-AC41-372ECF7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把數學公式轉成 </a:t>
            </a:r>
            <a:r>
              <a:rPr lang="en-US" altLang="zh-TW" dirty="0"/>
              <a:t>HTML </a:t>
            </a:r>
            <a:r>
              <a:rPr lang="zh-TW" altLang="en-US" dirty="0"/>
              <a:t>網頁👉</a:t>
            </a:r>
            <a:r>
              <a:rPr lang="zh-TW" altLang="en-US" dirty="0">
                <a:hlinkClick r:id="rId2"/>
              </a:rPr>
              <a:t>開啟文章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05C1C6-49EE-4FF7-87FB-95793CF1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33" y="1526645"/>
            <a:ext cx="8542867" cy="50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8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13566-0D74-4254-88C4-54232DEC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文字搜尋取代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9CBFBB-E906-4D10-9EE1-C7AC9ABB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快速鍵：</a:t>
            </a:r>
            <a:r>
              <a:rPr lang="en-US" altLang="zh-TW" dirty="0" err="1"/>
              <a:t>Ctrl+H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3891F9-38EF-416E-BCA5-D8530148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51" y="577676"/>
            <a:ext cx="5333333" cy="5190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18C3A-4227-4DFD-883F-1C417406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2" y="3652837"/>
            <a:ext cx="24479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弧形左彎 15">
            <a:extLst>
              <a:ext uri="{FF2B5EF4-FFF2-40B4-BE49-F238E27FC236}">
                <a16:creationId xmlns:a16="http://schemas.microsoft.com/office/drawing/2014/main" id="{2B040F9A-C8A7-4707-BA89-70E52972BDCC}"/>
              </a:ext>
            </a:extLst>
          </p:cNvPr>
          <p:cNvSpPr/>
          <p:nvPr/>
        </p:nvSpPr>
        <p:spPr>
          <a:xfrm rot="4799137">
            <a:off x="6088659" y="5068633"/>
            <a:ext cx="716070" cy="22166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03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E0062-4DB5-40F6-977B-7982D2C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</a:t>
            </a:r>
            <a:r>
              <a:rPr lang="zh-TW" altLang="en-US" dirty="0"/>
              <a:t>：把 </a:t>
            </a:r>
            <a:r>
              <a:rPr lang="en-US" altLang="zh-TW" dirty="0"/>
              <a:t>docx </a:t>
            </a:r>
            <a:r>
              <a:rPr lang="zh-TW" altLang="en-US" dirty="0"/>
              <a:t>轉換成 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520C5-BA3C-4CD5-98A2-2FD47A1F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參考前頁文章所述之步驟，把 </a:t>
            </a:r>
            <a:r>
              <a:rPr lang="en-US" altLang="zh-TW" dirty="0"/>
              <a:t>ex1.docx</a:t>
            </a:r>
            <a:r>
              <a:rPr lang="zh-TW" altLang="en-US" dirty="0"/>
              <a:t> 轉換成 </a:t>
            </a:r>
            <a:r>
              <a:rPr lang="en-US" altLang="zh-TW" dirty="0"/>
              <a:t>ex1.html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，結果應如下圖：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2881D9-796F-4034-A5F1-4B74F7A72E4A}"/>
              </a:ext>
            </a:extLst>
          </p:cNvPr>
          <p:cNvSpPr/>
          <p:nvPr/>
        </p:nvSpPr>
        <p:spPr>
          <a:xfrm>
            <a:off x="9973235" y="5343336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5E31D3-CA99-41A6-8C35-5EAB7F32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09" y="3034546"/>
            <a:ext cx="6285714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9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0F09E-2AEF-49AC-8DE5-3163B1C9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練習 </a:t>
            </a:r>
            <a:r>
              <a:rPr lang="en-US" altLang="zh-TW" sz="4000" dirty="0"/>
              <a:t>5</a:t>
            </a:r>
            <a:r>
              <a:rPr lang="zh-TW" altLang="en-US" sz="4000" dirty="0"/>
              <a:t>：使用 </a:t>
            </a:r>
            <a:r>
              <a:rPr lang="en-US" altLang="zh-TW" sz="4000" dirty="0"/>
              <a:t>NVDA </a:t>
            </a:r>
            <a:r>
              <a:rPr lang="zh-TW" altLang="en-US" sz="4000" dirty="0"/>
              <a:t>報讀網頁中的數學公式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D12283-B19A-4508-A6FC-A5AF10DB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安裝必備軟體：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>
                <a:hlinkClick r:id="rId2"/>
              </a:rPr>
              <a:t>NVDA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 err="1">
                <a:hlinkClick r:id="rId3"/>
              </a:rPr>
              <a:t>WorldVoice</a:t>
            </a:r>
            <a:endParaRPr lang="en-US" altLang="zh-TW" dirty="0"/>
          </a:p>
          <a:p>
            <a:pPr lvl="1"/>
            <a:r>
              <a:rPr lang="en-US" altLang="zh-TW" dirty="0"/>
              <a:t>NVDA </a:t>
            </a:r>
            <a:r>
              <a:rPr lang="zh-TW" altLang="en-US" dirty="0"/>
              <a:t>附加元件：</a:t>
            </a:r>
            <a:r>
              <a:rPr lang="en-US" altLang="zh-TW" dirty="0">
                <a:hlinkClick r:id="rId4"/>
              </a:rPr>
              <a:t>Access8Math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偏好 </a:t>
            </a:r>
            <a:r>
              <a:rPr lang="en-US" altLang="zh-TW" dirty="0"/>
              <a:t>&gt; </a:t>
            </a:r>
            <a:r>
              <a:rPr lang="zh-TW" altLang="en-US" dirty="0"/>
              <a:t>設定 </a:t>
            </a:r>
            <a:r>
              <a:rPr lang="en-US" altLang="zh-TW" dirty="0"/>
              <a:t>&gt; </a:t>
            </a:r>
            <a:r>
              <a:rPr lang="zh-TW" altLang="en-US" dirty="0"/>
              <a:t>語音，「語音合成器」選擇「</a:t>
            </a:r>
            <a:r>
              <a:rPr lang="en-US" altLang="zh-TW" dirty="0" err="1">
                <a:solidFill>
                  <a:srgbClr val="C00000"/>
                </a:solidFill>
              </a:rPr>
              <a:t>WorldVoice</a:t>
            </a:r>
            <a:r>
              <a:rPr lang="en-US" altLang="zh-TW" dirty="0">
                <a:solidFill>
                  <a:srgbClr val="C00000"/>
                </a:solidFill>
              </a:rPr>
              <a:t>(VE)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en-US" altLang="zh-TW" dirty="0"/>
              <a:t>NVDA &gt; </a:t>
            </a:r>
            <a:r>
              <a:rPr lang="zh-TW" altLang="en-US" dirty="0"/>
              <a:t>工具 </a:t>
            </a:r>
            <a:r>
              <a:rPr lang="en-US" altLang="zh-TW" dirty="0"/>
              <a:t>&gt; Access8Math &gt;</a:t>
            </a:r>
            <a:r>
              <a:rPr lang="zh-TW" altLang="en-US" dirty="0"/>
              <a:t> 一般設定，「語言」選擇「</a:t>
            </a:r>
            <a:r>
              <a:rPr lang="zh-TW" altLang="en-US" dirty="0">
                <a:solidFill>
                  <a:srgbClr val="C00000"/>
                </a:solidFill>
              </a:rPr>
              <a:t>中文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</a:rPr>
              <a:t>繁體，台灣</a:t>
            </a:r>
            <a:r>
              <a:rPr lang="en-US" altLang="zh-TW" dirty="0">
                <a:solidFill>
                  <a:srgbClr val="C00000"/>
                </a:solidFill>
              </a:rPr>
              <a:t>), </a:t>
            </a:r>
            <a:r>
              <a:rPr lang="en-US" altLang="zh-TW" dirty="0" err="1">
                <a:solidFill>
                  <a:srgbClr val="C00000"/>
                </a:solidFill>
              </a:rPr>
              <a:t>zh_TW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 </a:t>
            </a:r>
            <a:r>
              <a:rPr lang="en-US" altLang="zh-TW" dirty="0"/>
              <a:t>ex1.html</a:t>
            </a:r>
            <a:r>
              <a:rPr lang="zh-TW" altLang="en-US" dirty="0"/>
              <a:t>，開啟電腦的喇叭（或接上耳機），應該要能聽到 </a:t>
            </a:r>
            <a:r>
              <a:rPr lang="en-US" altLang="zh-TW" dirty="0"/>
              <a:t>NVDA </a:t>
            </a:r>
            <a:r>
              <a:rPr lang="zh-TW" altLang="en-US" dirty="0"/>
              <a:t>正確報讀數學公式。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60866E-F94B-4383-ABC9-74F0EB746911}"/>
              </a:ext>
            </a:extLst>
          </p:cNvPr>
          <p:cNvSpPr/>
          <p:nvPr/>
        </p:nvSpPr>
        <p:spPr>
          <a:xfrm>
            <a:off x="9973235" y="1508591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46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65E-30F2-4527-B933-A74255EA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圖文辨識（使用 </a:t>
            </a:r>
            <a:r>
              <a:rPr lang="en-US" altLang="zh-TW" dirty="0"/>
              <a:t>Google </a:t>
            </a:r>
            <a:r>
              <a:rPr lang="zh-TW" altLang="en-US" dirty="0"/>
              <a:t>文件）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9C5635-A997-4655-8844-CFA09462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步驟 </a:t>
            </a:r>
            <a:r>
              <a:rPr lang="en-US" altLang="zh-TW" dirty="0"/>
              <a:t>1</a:t>
            </a:r>
            <a:r>
              <a:rPr lang="zh-TW" altLang="en-US" dirty="0"/>
              <a:t>： 從 </a:t>
            </a:r>
            <a:r>
              <a:rPr lang="en-US" altLang="zh-TW" dirty="0"/>
              <a:t>PDF</a:t>
            </a:r>
            <a:r>
              <a:rPr lang="zh-TW" altLang="en-US" dirty="0"/>
              <a:t> 檔案中擷取圖片，儲存為 </a:t>
            </a:r>
            <a:r>
              <a:rPr lang="en-US" altLang="zh-TW" dirty="0"/>
              <a:t>.jpg</a:t>
            </a:r>
            <a:r>
              <a:rPr lang="zh-TW" altLang="en-US" dirty="0"/>
              <a:t> 或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</a:p>
          <a:p>
            <a:pPr lvl="1"/>
            <a:r>
              <a:rPr lang="zh-TW" altLang="en-US" dirty="0"/>
              <a:t>有些 </a:t>
            </a:r>
            <a:r>
              <a:rPr lang="en-US" altLang="zh-TW" dirty="0"/>
              <a:t>PDF </a:t>
            </a:r>
            <a:r>
              <a:rPr lang="zh-TW" altLang="en-US" dirty="0"/>
              <a:t>閱讀軟體有提供另存圖片的功能</a:t>
            </a:r>
            <a:endParaRPr lang="en-US" altLang="zh-TW" dirty="0"/>
          </a:p>
          <a:p>
            <a:pPr lvl="1"/>
            <a:r>
              <a:rPr lang="zh-TW" altLang="en-US" dirty="0"/>
              <a:t>或者使用抓圖軟體把部分區塊擷取成圖片</a:t>
            </a:r>
            <a:br>
              <a:rPr lang="en-US" altLang="zh-TW" dirty="0"/>
            </a:br>
            <a:r>
              <a:rPr lang="en-US" altLang="zh-TW" sz="2000" dirty="0"/>
              <a:t>Windows </a:t>
            </a:r>
            <a:r>
              <a:rPr lang="zh-TW" altLang="en-US" sz="2000" dirty="0"/>
              <a:t>內建的「剪取工具」，或其他免費軟體如 </a:t>
            </a:r>
            <a:r>
              <a:rPr lang="en-US" altLang="zh-TW" sz="2000" dirty="0" err="1">
                <a:hlinkClick r:id="rId2"/>
              </a:rPr>
              <a:t>PickPic</a:t>
            </a:r>
            <a:r>
              <a:rPr lang="zh-TW" altLang="en-US" sz="2000" dirty="0"/>
              <a:t>。</a:t>
            </a:r>
            <a:br>
              <a:rPr lang="en-US" altLang="zh-TW" sz="2000" dirty="0"/>
            </a:br>
            <a:r>
              <a:rPr lang="zh-TW" altLang="en-US" sz="2000" dirty="0"/>
              <a:t>付費軟體：</a:t>
            </a:r>
            <a:r>
              <a:rPr lang="en-US" altLang="zh-TW" sz="2000" dirty="0">
                <a:hlinkClick r:id="rId3"/>
              </a:rPr>
              <a:t>SnagIt</a:t>
            </a:r>
            <a:endParaRPr lang="en-US" altLang="zh-TW" sz="2000" dirty="0"/>
          </a:p>
          <a:p>
            <a:r>
              <a:rPr lang="zh-TW" altLang="en-US" dirty="0"/>
              <a:t>步驟 </a:t>
            </a:r>
            <a:r>
              <a:rPr lang="en-US" altLang="zh-TW" dirty="0"/>
              <a:t>2</a:t>
            </a:r>
            <a:r>
              <a:rPr lang="zh-TW" altLang="en-US" dirty="0"/>
              <a:t>：將圖檔上傳至你的 </a:t>
            </a:r>
            <a:r>
              <a:rPr lang="en-US" altLang="zh-TW" dirty="0"/>
              <a:t>Google </a:t>
            </a:r>
            <a:r>
              <a:rPr lang="zh-TW" altLang="en-US" dirty="0"/>
              <a:t>雲端硬碟。</a:t>
            </a:r>
            <a:endParaRPr lang="en-US" altLang="zh-TW" dirty="0"/>
          </a:p>
          <a:p>
            <a:r>
              <a:rPr lang="zh-TW" altLang="en-US" dirty="0"/>
              <a:t>步驟 </a:t>
            </a:r>
            <a:r>
              <a:rPr lang="en-US" altLang="zh-TW" dirty="0"/>
              <a:t>3</a:t>
            </a:r>
            <a:r>
              <a:rPr lang="zh-TW" altLang="en-US" dirty="0"/>
              <a:t>：在雲端硬碟的網頁中，圖檔名稱上面點滑鼠右鍵 </a:t>
            </a:r>
            <a:r>
              <a:rPr lang="en-US" altLang="zh-TW" dirty="0"/>
              <a:t>&gt; </a:t>
            </a:r>
            <a:r>
              <a:rPr lang="zh-TW" altLang="en-US" dirty="0"/>
              <a:t>選擇開啟工具 </a:t>
            </a:r>
            <a:r>
              <a:rPr lang="en-US" altLang="zh-TW" dirty="0"/>
              <a:t>&gt; Google </a:t>
            </a:r>
            <a:r>
              <a:rPr lang="zh-TW" altLang="en-US" dirty="0"/>
              <a:t>文件。</a:t>
            </a:r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FB14845-6413-4943-A57B-56118AC9B1C0}"/>
              </a:ext>
            </a:extLst>
          </p:cNvPr>
          <p:cNvSpPr/>
          <p:nvPr/>
        </p:nvSpPr>
        <p:spPr>
          <a:xfrm>
            <a:off x="8636498" y="2484172"/>
            <a:ext cx="2497169" cy="944828"/>
          </a:xfrm>
          <a:prstGeom prst="wedgeRoundRectCallout">
            <a:avLst>
              <a:gd name="adj1" fmla="val -59658"/>
              <a:gd name="adj2" fmla="val -54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工具很多，選自己覺得順手好用的就行。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8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DE004-EB3C-49AB-95AB-1F247D2E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重點整理：數學教材轉譯流程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22ADC-467D-41F3-949A-92E61A4B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.docx </a:t>
            </a:r>
            <a:r>
              <a:rPr lang="zh-TW" altLang="en-US" dirty="0"/>
              <a:t>另存一份，檔案可命名為 </a:t>
            </a:r>
            <a:r>
              <a:rPr lang="en-US" altLang="zh-TW" dirty="0"/>
              <a:t>temp.docx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中的換行符號全部取代為 </a:t>
            </a:r>
            <a:r>
              <a:rPr lang="en-US" altLang="zh-TW" dirty="0"/>
              <a:t>“&lt;</a:t>
            </a:r>
            <a:r>
              <a:rPr lang="en-US" altLang="zh-TW" dirty="0" err="1"/>
              <a:t>br</a:t>
            </a:r>
            <a:r>
              <a:rPr lang="en-US" altLang="zh-TW" dirty="0"/>
              <a:t> /&gt;”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的轉換功能，把數學公式物件全都轉成 </a:t>
            </a:r>
            <a:r>
              <a:rPr lang="en-US" altLang="zh-TW" dirty="0"/>
              <a:t>MathML </a:t>
            </a:r>
            <a:r>
              <a:rPr lang="zh-TW" altLang="en-US" dirty="0"/>
              <a:t>標記。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清除 </a:t>
            </a:r>
            <a:r>
              <a:rPr lang="en-US" altLang="zh-TW" dirty="0"/>
              <a:t>display=“block”</a:t>
            </a:r>
            <a:r>
              <a:rPr lang="zh-TW" altLang="en-US" dirty="0"/>
              <a:t> 屬性。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把 </a:t>
            </a:r>
            <a:r>
              <a:rPr lang="en-US" altLang="zh-TW" dirty="0"/>
              <a:t>temp.docx </a:t>
            </a:r>
            <a:r>
              <a:rPr lang="zh-TW" altLang="en-US" dirty="0"/>
              <a:t>內容全選並複製到記事本中，另存為 </a:t>
            </a:r>
            <a:r>
              <a:rPr lang="en-US" altLang="zh-TW" dirty="0"/>
              <a:t>html </a:t>
            </a:r>
            <a:r>
              <a:rPr lang="zh-TW" altLang="en-US" dirty="0"/>
              <a:t>檔案。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Firefox </a:t>
            </a:r>
            <a:r>
              <a:rPr lang="zh-TW" altLang="en-US" dirty="0"/>
              <a:t>開啟上一步驟所建立之 </a:t>
            </a:r>
            <a:r>
              <a:rPr lang="en-US" altLang="zh-TW" dirty="0"/>
              <a:t>html </a:t>
            </a:r>
            <a:r>
              <a:rPr lang="zh-TW" altLang="en-US" dirty="0"/>
              <a:t>檔案，並搭配 </a:t>
            </a:r>
            <a:r>
              <a:rPr lang="en-US" altLang="zh-TW" dirty="0"/>
              <a:t>NVDA </a:t>
            </a:r>
            <a:r>
              <a:rPr lang="zh-TW" altLang="en-US" dirty="0"/>
              <a:t>以確認可正確報讀數學公式。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954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13BF3-C3E9-4BBB-8B5D-D53BAD75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注意事項：不要使用 </a:t>
            </a:r>
            <a:r>
              <a:rPr lang="en-US" altLang="zh-TW" dirty="0"/>
              <a:t>Word </a:t>
            </a:r>
            <a:r>
              <a:rPr lang="zh-TW" altLang="en-US" dirty="0"/>
              <a:t>自動編號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17FB3-B8F6-4C57-AAF6-9455D013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如果使用 </a:t>
            </a:r>
            <a:r>
              <a:rPr lang="en-US" altLang="zh-TW" dirty="0"/>
              <a:t>Word </a:t>
            </a:r>
            <a:r>
              <a:rPr lang="zh-TW" altLang="en-US" dirty="0"/>
              <a:t>自動編號，在執行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的轉換功能來將數學公式物件轉換成 </a:t>
            </a:r>
            <a:r>
              <a:rPr lang="en-US" altLang="zh-TW" dirty="0"/>
              <a:t>MathML </a:t>
            </a:r>
            <a:r>
              <a:rPr lang="zh-TW" altLang="en-US" dirty="0"/>
              <a:t>標籤時，可能會在 </a:t>
            </a:r>
            <a:r>
              <a:rPr lang="en-US" altLang="zh-TW" dirty="0"/>
              <a:t>MathML </a:t>
            </a:r>
            <a:r>
              <a:rPr lang="zh-TW" altLang="en-US" dirty="0"/>
              <a:t>標籤裡面出現大量的數字編號，而這些多餘的編號將導致無效的 </a:t>
            </a:r>
            <a:r>
              <a:rPr lang="en-US" altLang="zh-TW" dirty="0"/>
              <a:t>MathML </a:t>
            </a:r>
            <a:r>
              <a:rPr lang="zh-TW" altLang="en-US" dirty="0"/>
              <a:t>標籤（也就是說，瀏覽器會無法辨識這些數學公式）。</a:t>
            </a:r>
          </a:p>
        </p:txBody>
      </p:sp>
    </p:spTree>
    <p:extLst>
      <p:ext uri="{BB962C8B-B14F-4D97-AF65-F5344CB8AC3E}">
        <p14:creationId xmlns:p14="http://schemas.microsoft.com/office/powerpoint/2010/main" val="1070029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A5937-1813-41B5-B69E-4F3D9B970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提高生產力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DA24B221-5ECA-46D1-938A-782C08746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自動辨識數學公式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7270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DF448-A95F-478C-AD69-4F97D48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3CE65-D115-42D4-8E15-B49491E0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在螢幕畫面上擷取一塊區域，然後自動辨識成數學公式。</a:t>
            </a:r>
            <a:endParaRPr lang="en-US" altLang="zh-TW" dirty="0"/>
          </a:p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辨識出來的數學公式，是以 </a:t>
            </a:r>
            <a:r>
              <a:rPr lang="en-US" altLang="zh-TW" dirty="0"/>
              <a:t>LaTeX </a:t>
            </a:r>
            <a:r>
              <a:rPr lang="zh-TW" altLang="en-US" dirty="0"/>
              <a:t>語法來表示。</a:t>
            </a:r>
            <a:endParaRPr lang="en-US" altLang="zh-TW" dirty="0"/>
          </a:p>
          <a:p>
            <a:r>
              <a:rPr lang="zh-TW" altLang="en-US" dirty="0"/>
              <a:t>付費軟體。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免費版可以每個月辨識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50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3309332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DD5CC-A52B-48F8-932E-5CCCD12F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示範：</a:t>
            </a:r>
            <a:r>
              <a:rPr lang="en-US" altLang="zh-TW" b="1" dirty="0" err="1"/>
              <a:t>Mathpix</a:t>
            </a:r>
            <a:r>
              <a:rPr lang="zh-TW" altLang="en-US" b="1" dirty="0"/>
              <a:t> </a:t>
            </a:r>
            <a:r>
              <a:rPr lang="en-US" altLang="zh-TW" b="1" dirty="0"/>
              <a:t>Snip </a:t>
            </a:r>
            <a:r>
              <a:rPr lang="zh-TW" altLang="en-US" b="1" dirty="0"/>
              <a:t>的</a:t>
            </a:r>
            <a:br>
              <a:rPr lang="en-US" altLang="zh-TW" b="1" dirty="0"/>
            </a:br>
            <a:r>
              <a:rPr lang="zh-TW" altLang="en-US" b="1" dirty="0"/>
              <a:t>安裝與基本用法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0ACCCAF-5E3E-4FA9-B250-DD18E93B6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8532"/>
            <a:ext cx="9144000" cy="1329267"/>
          </a:xfrm>
        </p:spPr>
        <p:txBody>
          <a:bodyPr/>
          <a:lstStyle/>
          <a:p>
            <a:r>
              <a:rPr lang="zh-TW" altLang="en-US" dirty="0"/>
              <a:t>參考影片：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使用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Mathpix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與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Mathjax</a:t>
            </a:r>
            <a:r>
              <a:rPr lang="en-US" altLang="zh-TW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zh-TW" altLang="en-US" b="0" i="0" dirty="0">
                <a:solidFill>
                  <a:srgbClr val="0D0D0D"/>
                </a:solidFill>
                <a:effectLst/>
                <a:latin typeface="Roboto" panose="02000000000000000000" pitchFamily="2" charset="0"/>
                <a:hlinkClick r:id="rId2"/>
              </a:rPr>
              <a:t>來擷取和呈現數學公式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379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F50E-5E47-485E-923F-BEFD52BF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6</a:t>
            </a:r>
            <a:r>
              <a:rPr lang="zh-TW" altLang="en-US" dirty="0"/>
              <a:t>：使用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042B6-3E52-4DC6-A1F2-8022D3B6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安裝 </a:t>
            </a:r>
            <a:r>
              <a:rPr lang="en-US" altLang="zh-TW" dirty="0" err="1"/>
              <a:t>Mathpix</a:t>
            </a:r>
            <a:r>
              <a:rPr lang="en-US" altLang="zh-TW" dirty="0"/>
              <a:t> Snip</a:t>
            </a:r>
            <a:r>
              <a:rPr lang="zh-TW" altLang="en-US" dirty="0"/>
              <a:t>，然後下載此 </a:t>
            </a:r>
            <a:r>
              <a:rPr lang="en-US" altLang="zh-TW" dirty="0"/>
              <a:t>PDF </a:t>
            </a:r>
            <a:r>
              <a:rPr lang="zh-TW" altLang="en-US" dirty="0"/>
              <a:t>檔案：</a:t>
            </a:r>
            <a:r>
              <a:rPr lang="en-US" altLang="zh-TW" dirty="0">
                <a:hlinkClick r:id="rId3"/>
              </a:rPr>
              <a:t>ex2.pdf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PDF </a:t>
            </a:r>
            <a:r>
              <a:rPr lang="zh-TW" altLang="en-US" dirty="0"/>
              <a:t>檔案中找到下圖紅色方框的部分，輸入至 </a:t>
            </a:r>
            <a:r>
              <a:rPr lang="en-US" altLang="zh-TW" dirty="0"/>
              <a:t>Word </a:t>
            </a:r>
            <a:r>
              <a:rPr lang="zh-TW" altLang="en-US" dirty="0"/>
              <a:t>文件中，並儲存為 </a:t>
            </a:r>
            <a:r>
              <a:rPr lang="en-US" altLang="zh-TW" dirty="0"/>
              <a:t>ex2.docx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若有多餘時間，</a:t>
            </a:r>
            <a:br>
              <a:rPr lang="en-US" altLang="zh-TW" dirty="0"/>
            </a:br>
            <a:r>
              <a:rPr lang="zh-TW" altLang="en-US" dirty="0"/>
              <a:t>可轉為 </a:t>
            </a:r>
            <a:r>
              <a:rPr lang="en-US" altLang="zh-TW" dirty="0"/>
              <a:t>html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94A23E6-6782-4A60-A8A1-2FC41FA77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37329"/>
              </p:ext>
            </p:extLst>
          </p:nvPr>
        </p:nvGraphicFramePr>
        <p:xfrm>
          <a:off x="92075" y="92075"/>
          <a:ext cx="6429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封裝程式殼層物件" showAsIcon="1" r:id="rId4" imgW="642240" imgH="572400" progId="Package">
                  <p:embed/>
                </p:oleObj>
              </mc:Choice>
              <mc:Fallback>
                <p:oleObj name="封裝程式殼層物件" showAsIcon="1" r:id="rId4" imgW="642240" imgH="572400" progId="Package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94A23E6-6782-4A60-A8A1-2FC41FA77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42938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F2127F8-8B85-431C-B9D9-3AB9A05E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247" y="3310229"/>
            <a:ext cx="7360347" cy="300167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9AEFEF-592E-45E4-80DA-289B55E691FC}"/>
              </a:ext>
            </a:extLst>
          </p:cNvPr>
          <p:cNvSpPr/>
          <p:nvPr/>
        </p:nvSpPr>
        <p:spPr>
          <a:xfrm>
            <a:off x="10219672" y="365125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15min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339880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8706A-4CA8-4C7D-9EB1-FB707C2D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Mathpix</a:t>
            </a:r>
            <a:r>
              <a:rPr lang="en-US" altLang="zh-TW" dirty="0"/>
              <a:t> Snip </a:t>
            </a:r>
            <a:r>
              <a:rPr lang="zh-TW" altLang="en-US" dirty="0"/>
              <a:t>每個月免費 </a:t>
            </a:r>
            <a:r>
              <a:rPr lang="en-US" altLang="zh-TW" dirty="0"/>
              <a:t>50 </a:t>
            </a:r>
            <a:r>
              <a:rPr lang="zh-TW" altLang="en-US" dirty="0"/>
              <a:t>次不夠用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B0C55-221E-408F-8B43-31D7574E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付費：每個月 </a:t>
            </a:r>
            <a:r>
              <a:rPr lang="en-US" altLang="zh-TW" dirty="0"/>
              <a:t>$4.99</a:t>
            </a:r>
            <a:r>
              <a:rPr lang="zh-TW" altLang="en-US" dirty="0"/>
              <a:t> 美金可轉 </a:t>
            </a:r>
            <a:r>
              <a:rPr lang="en-US" altLang="zh-TW" dirty="0"/>
              <a:t>5,000 </a:t>
            </a:r>
            <a:r>
              <a:rPr lang="zh-TW" altLang="en-US" dirty="0"/>
              <a:t>次。</a:t>
            </a:r>
            <a:endParaRPr lang="en-US" altLang="zh-TW" dirty="0"/>
          </a:p>
          <a:p>
            <a:r>
              <a:rPr lang="zh-TW" altLang="en-US" dirty="0"/>
              <a:t>註冊多個免費帳號，一個帳號用滿 </a:t>
            </a:r>
            <a:r>
              <a:rPr lang="en-US" altLang="zh-TW" dirty="0"/>
              <a:t>50 </a:t>
            </a:r>
            <a:r>
              <a:rPr lang="zh-TW" altLang="en-US" dirty="0"/>
              <a:t>次就換另一個。👉 麻煩</a:t>
            </a:r>
            <a:endParaRPr lang="en-US" altLang="zh-TW" dirty="0"/>
          </a:p>
          <a:p>
            <a:r>
              <a:rPr lang="en-US" altLang="zh-TW" dirty="0" err="1">
                <a:hlinkClick r:id="rId2"/>
              </a:rPr>
              <a:t>Mathpix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OCR</a:t>
            </a:r>
            <a:r>
              <a:rPr lang="zh-TW" altLang="en-US" dirty="0">
                <a:hlinkClick r:id="rId2"/>
              </a:rPr>
              <a:t> </a:t>
            </a:r>
            <a:r>
              <a:rPr lang="en-US" altLang="zh-TW" dirty="0">
                <a:hlinkClick r:id="rId2"/>
              </a:rPr>
              <a:t>API</a:t>
            </a:r>
            <a:r>
              <a:rPr lang="zh-TW" altLang="en-US" dirty="0">
                <a:hlinkClick r:id="rId2"/>
              </a:rPr>
              <a:t> 提供開發者免費 </a:t>
            </a:r>
            <a:r>
              <a:rPr lang="en-US" altLang="zh-TW" dirty="0">
                <a:hlinkClick r:id="rId2"/>
              </a:rPr>
              <a:t>1000</a:t>
            </a:r>
            <a:r>
              <a:rPr lang="zh-TW" altLang="en-US" dirty="0">
                <a:hlinkClick r:id="rId2"/>
              </a:rPr>
              <a:t> 次</a:t>
            </a:r>
            <a:r>
              <a:rPr lang="en-US" altLang="zh-TW" dirty="0">
                <a:hlinkClick r:id="rId2"/>
              </a:rPr>
              <a:t>/</a:t>
            </a:r>
            <a:r>
              <a:rPr lang="zh-TW" altLang="en-US" dirty="0">
                <a:hlinkClick r:id="rId2"/>
              </a:rPr>
              <a:t>月</a:t>
            </a:r>
            <a:r>
              <a:rPr lang="zh-TW" altLang="en-US" dirty="0"/>
              <a:t> 👉 要會寫程式</a:t>
            </a:r>
            <a:endParaRPr lang="en-US" altLang="zh-TW" dirty="0"/>
          </a:p>
          <a:p>
            <a:r>
              <a:rPr lang="zh-TW" altLang="en-US" dirty="0"/>
              <a:t>改用免費且開源的 </a:t>
            </a:r>
            <a:r>
              <a:rPr lang="en-US" altLang="zh-TW" dirty="0">
                <a:hlinkClick r:id="rId3"/>
              </a:rPr>
              <a:t>LaTeX OCR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zh-TW" altLang="en-US" dirty="0"/>
              <a:t>👉不用寫程式，但</a:t>
            </a:r>
            <a:r>
              <a:rPr lang="zh-TW" altLang="en-US" dirty="0">
                <a:hlinkClick r:id="rId4"/>
              </a:rPr>
              <a:t>光是安裝就有一定的技術門檻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219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2F489-4038-4A4F-8ECE-7BE9970C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大幅提升效率的方法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32F1B-782A-48CA-8302-DF4E4DE6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多用快速鍵（快捷鍵）</a:t>
            </a:r>
            <a:endParaRPr lang="en-US" altLang="zh-TW" dirty="0"/>
          </a:p>
          <a:p>
            <a:r>
              <a:rPr lang="zh-TW" altLang="en-US" dirty="0"/>
              <a:t>學習 </a:t>
            </a:r>
            <a:r>
              <a:rPr lang="en-US" altLang="zh-TW" dirty="0"/>
              <a:t>LaTeX </a:t>
            </a:r>
            <a:r>
              <a:rPr lang="zh-TW" altLang="en-US" dirty="0"/>
              <a:t>語法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944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DD220-7BEB-4144-8086-C3B119B2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 </a:t>
            </a:r>
            <a:r>
              <a:rPr lang="zh-TW" altLang="en-US" dirty="0"/>
              <a:t>本身的數學公式編輯器可用嗎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67872-1F0F-408A-8523-0D41C2297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Word </a:t>
            </a:r>
            <a:r>
              <a:rPr lang="zh-TW" altLang="en-US" dirty="0"/>
              <a:t>與 </a:t>
            </a:r>
            <a:r>
              <a:rPr lang="en-US" altLang="zh-TW" dirty="0" err="1"/>
              <a:t>MathType</a:t>
            </a:r>
            <a:r>
              <a:rPr lang="en-US" altLang="zh-TW" dirty="0"/>
              <a:t> </a:t>
            </a:r>
            <a:r>
              <a:rPr lang="zh-TW" altLang="en-US" dirty="0"/>
              <a:t>產生的數學公式在呈現方面仍有差異。</a:t>
            </a:r>
            <a:endParaRPr lang="en-US" altLang="zh-TW" dirty="0"/>
          </a:p>
          <a:p>
            <a:r>
              <a:rPr lang="zh-TW" altLang="en-US" dirty="0"/>
              <a:t>參考影片：</a:t>
            </a:r>
            <a:r>
              <a:rPr lang="en-US" altLang="zh-TW" dirty="0">
                <a:hlinkClick r:id="rId2"/>
              </a:rPr>
              <a:t>Microsoft Word 2021 Office Math </a:t>
            </a:r>
            <a:r>
              <a:rPr lang="zh-TW" altLang="en-US" dirty="0">
                <a:hlinkClick r:id="rId2"/>
              </a:rPr>
              <a:t>報讀效果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0156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10760-62E6-4021-ABB7-2C4336FB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631"/>
          </a:xfrm>
        </p:spPr>
        <p:txBody>
          <a:bodyPr>
            <a:normAutofit/>
          </a:bodyPr>
          <a:lstStyle/>
          <a:p>
            <a:r>
              <a:rPr lang="zh-TW" altLang="en-US" dirty="0"/>
              <a:t>功能更強的剪貼簿：</a:t>
            </a:r>
            <a:r>
              <a:rPr lang="en-US" altLang="zh-TW" dirty="0">
                <a:hlinkClick r:id="rId2"/>
              </a:rPr>
              <a:t>Ditto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F54332-90FE-4EA4-96EE-D351420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DCDE3-AA88-49B4-896B-52DECAECA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756"/>
            <a:ext cx="12192000" cy="466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1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AF1B7-F921-4D90-A652-BB1488DD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雲端頁面之操作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3D76D7-C6F8-4D3D-ADCF-2DEF34E8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4" y="1565181"/>
            <a:ext cx="8349658" cy="41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3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8D5E1-7A08-4E0C-AABE-EC3EC33D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1DA59A-6B81-425F-BE84-F3E16B1C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數學教材轉譯筆記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視覺障礙輔助科技筆記本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0941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87D2D-F495-4AC8-AB0B-FBCC9B0F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346"/>
            <a:ext cx="10515600" cy="1759510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dirty="0"/>
              <a:t>The End</a:t>
            </a:r>
            <a:endParaRPr lang="zh-TW" altLang="en-US" sz="8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1FA8E-65FC-4117-A43D-77A572540C7C}"/>
              </a:ext>
            </a:extLst>
          </p:cNvPr>
          <p:cNvSpPr txBox="1">
            <a:spLocks/>
          </p:cNvSpPr>
          <p:nvPr/>
        </p:nvSpPr>
        <p:spPr>
          <a:xfrm>
            <a:off x="1461246" y="2973856"/>
            <a:ext cx="9605683" cy="1759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600" dirty="0"/>
              <a:t>感謝您的參與！</a:t>
            </a:r>
          </a:p>
        </p:txBody>
      </p:sp>
    </p:spTree>
    <p:extLst>
      <p:ext uri="{BB962C8B-B14F-4D97-AF65-F5344CB8AC3E}">
        <p14:creationId xmlns:p14="http://schemas.microsoft.com/office/powerpoint/2010/main" val="224228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027DF-1784-495D-B2B8-D7017FD4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示範：</a:t>
            </a:r>
            <a:r>
              <a:rPr lang="en-US" altLang="zh-TW" dirty="0"/>
              <a:t>PDF </a:t>
            </a:r>
            <a:r>
              <a:rPr lang="zh-TW" altLang="en-US" dirty="0"/>
              <a:t>局部頁面抓圖轉文字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EF90F-267F-46F1-8D7C-2177E112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776" y="1695387"/>
            <a:ext cx="4800600" cy="702422"/>
          </a:xfrm>
        </p:spPr>
        <p:txBody>
          <a:bodyPr/>
          <a:lstStyle/>
          <a:p>
            <a:r>
              <a:rPr lang="zh-TW" altLang="en-US" dirty="0"/>
              <a:t>範例檔案：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A1DD7-FD24-457D-A79F-F9F259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7" y="1591235"/>
            <a:ext cx="6133333" cy="46190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E5B391-DB54-4D7E-ACE1-273DE744B400}"/>
              </a:ext>
            </a:extLst>
          </p:cNvPr>
          <p:cNvSpPr txBox="1"/>
          <p:nvPr/>
        </p:nvSpPr>
        <p:spPr>
          <a:xfrm>
            <a:off x="7109012" y="4562448"/>
            <a:ext cx="45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👉 抓圖時，避開非文字的區域，</a:t>
            </a:r>
            <a:b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</a:rPr>
              <a:t>  以獲得更準確的辨識結果。</a:t>
            </a:r>
          </a:p>
          <a:p>
            <a:endParaRPr lang="zh-TW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9D886-831A-47BB-8B33-479AB58A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PDF </a:t>
            </a:r>
            <a:r>
              <a:rPr lang="zh-TW" altLang="en-US" dirty="0"/>
              <a:t>局部頁面圖文辨識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F43BF-8986-45F2-A2E0-5B8BC7942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檔案：</a:t>
            </a:r>
            <a:r>
              <a:rPr lang="zh-TW" altLang="en-US" dirty="0">
                <a:hlinkClick r:id="rId2"/>
              </a:rPr>
              <a:t>文字是圖</a:t>
            </a:r>
            <a:r>
              <a:rPr lang="en-US" altLang="zh-TW" dirty="0">
                <a:hlinkClick r:id="rId2"/>
              </a:rPr>
              <a:t>.pdf</a:t>
            </a:r>
            <a:endParaRPr lang="en-US" altLang="zh-TW" dirty="0"/>
          </a:p>
          <a:p>
            <a:r>
              <a:rPr lang="zh-TW" altLang="en-US" dirty="0"/>
              <a:t>擷取 </a:t>
            </a:r>
            <a:r>
              <a:rPr lang="en-US" altLang="zh-TW" dirty="0"/>
              <a:t>pdf </a:t>
            </a:r>
            <a:r>
              <a:rPr lang="zh-TW" altLang="en-US" dirty="0"/>
              <a:t>文件中的以下區塊，然後辨識成文字，貼到記事本。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18D33B-6925-4383-AEB1-776934CA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9" y="2862677"/>
            <a:ext cx="9590476" cy="3314286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8BA7BCF2-2044-4031-B82E-DE63D400BBC8}"/>
              </a:ext>
            </a:extLst>
          </p:cNvPr>
          <p:cNvSpPr/>
          <p:nvPr/>
        </p:nvSpPr>
        <p:spPr>
          <a:xfrm>
            <a:off x="7763436" y="1479176"/>
            <a:ext cx="3200400" cy="699248"/>
          </a:xfrm>
          <a:prstGeom prst="wedgeRoundRectCallout">
            <a:avLst>
              <a:gd name="adj1" fmla="val -58843"/>
              <a:gd name="adj2" fmla="val -272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</a:rPr>
              <a:t>若有多餘時間，可嘗試一下 </a:t>
            </a:r>
            <a:r>
              <a:rPr lang="en-US" altLang="zh-TW" sz="1800" b="1" dirty="0">
                <a:solidFill>
                  <a:schemeClr val="bg1"/>
                </a:solidFill>
              </a:rPr>
              <a:t>Adobe </a:t>
            </a:r>
            <a:r>
              <a:rPr lang="zh-TW" altLang="en-US" sz="1800" b="1" dirty="0">
                <a:solidFill>
                  <a:schemeClr val="bg1"/>
                </a:solidFill>
              </a:rPr>
              <a:t>線上轉檔服務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BC32A7-F9F6-43CF-B6D5-F50675B51759}"/>
              </a:ext>
            </a:extLst>
          </p:cNvPr>
          <p:cNvSpPr/>
          <p:nvPr/>
        </p:nvSpPr>
        <p:spPr>
          <a:xfrm>
            <a:off x="10093378" y="326583"/>
            <a:ext cx="1380565" cy="634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🕒</a:t>
            </a:r>
            <a:r>
              <a:rPr lang="en-US" altLang="zh-TW" b="1" dirty="0"/>
              <a:t>10min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14639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3232</Words>
  <Application>Microsoft Office PowerPoint</Application>
  <PresentationFormat>寬螢幕</PresentationFormat>
  <Paragraphs>318</Paragraphs>
  <Slides>71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2" baseType="lpstr">
      <vt:lpstr>-apple-system</vt:lpstr>
      <vt:lpstr>Charis SIL</vt:lpstr>
      <vt:lpstr>細明體</vt:lpstr>
      <vt:lpstr>細明體-ExtB</vt:lpstr>
      <vt:lpstr>Arial</vt:lpstr>
      <vt:lpstr>Cascadia Code</vt:lpstr>
      <vt:lpstr>Consolas</vt:lpstr>
      <vt:lpstr>Roboto</vt:lpstr>
      <vt:lpstr>Verdana</vt:lpstr>
      <vt:lpstr>Office 佈景主題</vt:lpstr>
      <vt:lpstr>封裝程式殼層物件</vt:lpstr>
      <vt:lpstr>視障輔助教材轉譯</vt:lpstr>
      <vt:lpstr>下載本投影片檔案 請先完成此操作，以便順利進行後續的練習。</vt:lpstr>
      <vt:lpstr>Part I. 排版與轉譯 相關問題整理</vt:lpstr>
      <vt:lpstr>作業環境的基本需求</vt:lpstr>
      <vt:lpstr>從 PDF 檔案取得文字</vt:lpstr>
      <vt:lpstr>圖文辨識（使用 Google 文件）</vt:lpstr>
      <vt:lpstr>Google 雲端頁面之操作</vt:lpstr>
      <vt:lpstr>示範：PDF 局部頁面抓圖轉文字</vt:lpstr>
      <vt:lpstr>練習 1：PDF 局部頁面圖文辨識</vt:lpstr>
      <vt:lpstr>縱向與橫向排版</vt:lpstr>
      <vt:lpstr>縱向排版</vt:lpstr>
      <vt:lpstr>縱向排版範例</vt:lpstr>
      <vt:lpstr>橫向排版</vt:lpstr>
      <vt:lpstr>橫向排版範例</vt:lpstr>
      <vt:lpstr>表格</vt:lpstr>
      <vt:lpstr>表格範例 1</vt:lpstr>
      <vt:lpstr>表格範例 2</vt:lpstr>
      <vt:lpstr>表格範例 3</vt:lpstr>
      <vt:lpstr>表格範例 4</vt:lpstr>
      <vt:lpstr>圖片說明</vt:lpstr>
      <vt:lpstr>圖例 1</vt:lpstr>
      <vt:lpstr>圖例 2</vt:lpstr>
      <vt:lpstr>圖例 3</vt:lpstr>
      <vt:lpstr>圖例 4</vt:lpstr>
      <vt:lpstr>圖例 5</vt:lpstr>
      <vt:lpstr>圖例 6</vt:lpstr>
      <vt:lpstr>題型轉換</vt:lpstr>
      <vt:lpstr>題型轉換範例 1</vt:lpstr>
      <vt:lpstr>題型轉換範例 2</vt:lpstr>
      <vt:lpstr>題型轉換範例 3</vt:lpstr>
      <vt:lpstr>題型轉換 範例 4</vt:lpstr>
      <vt:lpstr>符號轉換</vt:lpstr>
      <vt:lpstr>符號轉換範例 1</vt:lpstr>
      <vt:lpstr>符號轉換範例 2</vt:lpstr>
      <vt:lpstr>其他排版相關細節</vt:lpstr>
      <vt:lpstr>PowerPoint 簡報</vt:lpstr>
      <vt:lpstr>項目編號與符號</vt:lpstr>
      <vt:lpstr>取消 Word  自動編號與 自動項目符號</vt:lpstr>
      <vt:lpstr>一些常用符號</vt:lpstr>
      <vt:lpstr>輸入常用符號的方法</vt:lpstr>
      <vt:lpstr>比值</vt:lpstr>
      <vt:lpstr>填空題的空格應如何表現？</vt:lpstr>
      <vt:lpstr>複製貼上的時候要留意多餘空白</vt:lpstr>
      <vt:lpstr>Part II. 數學教材轉譯 工具與流程</vt:lpstr>
      <vt:lpstr>內容大綱</vt:lpstr>
      <vt:lpstr>學習目標</vt:lpstr>
      <vt:lpstr>作業環境的基本需求</vt:lpstr>
      <vt:lpstr>數學教材轉譯</vt:lpstr>
      <vt:lpstr>MathType 簡介</vt:lpstr>
      <vt:lpstr>示範：MathType 的 安裝與入門基本操作</vt:lpstr>
      <vt:lpstr>MathType 常用快速鍵</vt:lpstr>
      <vt:lpstr>練習 2：使用 MathType 輸入數學公式</vt:lpstr>
      <vt:lpstr>觀察 LaTeX 的數學公式語法</vt:lpstr>
      <vt:lpstr>LaTeX 語法解析</vt:lpstr>
      <vt:lpstr>練習 3：在 MathType 公式與 LaTeX 之間轉換</vt:lpstr>
      <vt:lpstr>把數學公式轉成 HTML 網頁👉開啟文章</vt:lpstr>
      <vt:lpstr>Word 文字搜尋取代</vt:lpstr>
      <vt:lpstr>練習 4：把 docx 轉換成 html</vt:lpstr>
      <vt:lpstr>練習 5：使用 NVDA 報讀網頁中的數學公式</vt:lpstr>
      <vt:lpstr>重點整理：數學教材轉譯流程</vt:lpstr>
      <vt:lpstr>注意事項：不要使用 Word 自動編號</vt:lpstr>
      <vt:lpstr>提高生產力</vt:lpstr>
      <vt:lpstr>Mathpix Snip 簡介</vt:lpstr>
      <vt:lpstr>示範：Mathpix Snip 的 安裝與基本用法</vt:lpstr>
      <vt:lpstr>練習 6：使用 Mathpix Snip</vt:lpstr>
      <vt:lpstr>Mathpix Snip 每個月免費 50 次不夠用…</vt:lpstr>
      <vt:lpstr>大幅提升效率的方法</vt:lpstr>
      <vt:lpstr>Word 本身的數學公式編輯器可用嗎?</vt:lpstr>
      <vt:lpstr>功能更強的剪貼簿：Ditto</vt:lpstr>
      <vt:lpstr>延伸閱讀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視障教材轉譯</dc:title>
  <dc:creator>Huanlin Tsai</dc:creator>
  <cp:lastModifiedBy>Huanlin Tsai</cp:lastModifiedBy>
  <cp:revision>141</cp:revision>
  <dcterms:created xsi:type="dcterms:W3CDTF">2021-11-01T02:00:28Z</dcterms:created>
  <dcterms:modified xsi:type="dcterms:W3CDTF">2021-11-23T06:30:00Z</dcterms:modified>
</cp:coreProperties>
</file>